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62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59.jpeg" ContentType="image/jpeg"/>
  <Override PartName="/ppt/media/image42.jpeg" ContentType="image/jpeg"/>
  <Override PartName="/ppt/media/image56.png" ContentType="image/png"/>
  <Override PartName="/ppt/media/image40.jpeg" ContentType="image/jpeg"/>
  <Override PartName="/ppt/media/image55.png" ContentType="image/png"/>
  <Override PartName="/ppt/media/image20.jpeg" ContentType="image/jpeg"/>
  <Override PartName="/ppt/media/image53.png" ContentType="image/png"/>
  <Override PartName="/ppt/media/image51.png" ContentType="image/png"/>
  <Override PartName="/ppt/media/image48.png" ContentType="image/png"/>
  <Override PartName="/ppt/media/image46.png" ContentType="image/png"/>
  <Override PartName="/ppt/media/image45.png" ContentType="image/png"/>
  <Override PartName="/ppt/media/image44.jpeg" ContentType="image/jpeg"/>
  <Override PartName="/ppt/media/image34.png" ContentType="image/png"/>
  <Override PartName="/ppt/media/image4.png" ContentType="image/png"/>
  <Override PartName="/ppt/media/image12.jpeg" ContentType="image/jpeg"/>
  <Override PartName="/ppt/media/image29.jpeg" ContentType="image/jpe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jpeg" ContentType="image/jpeg"/>
  <Override PartName="/ppt/media/image15.jpeg" ContentType="image/jpeg"/>
  <Override PartName="/ppt/media/image18.jpeg" ContentType="image/jpeg"/>
  <Override PartName="/ppt/media/image58.png" ContentType="image/png"/>
  <Override PartName="/ppt/media/image21.png" ContentType="image/png"/>
  <Override PartName="/ppt/media/image67.jpeg" ContentType="image/jpeg"/>
  <Override PartName="/ppt/media/image66.jpeg" ContentType="image/jpeg"/>
  <Override PartName="/ppt/media/image70.jpeg" ContentType="image/jpeg"/>
  <Override PartName="/ppt/media/image35.png" ContentType="image/png"/>
  <Override PartName="/ppt/media/image43.jpeg" ContentType="image/jpeg"/>
  <Override PartName="/ppt/media/image1.png" ContentType="image/png"/>
  <Override PartName="/ppt/media/image68.jpeg" ContentType="image/jpeg"/>
  <Override PartName="/ppt/media/image24.jpeg" ContentType="image/jpeg"/>
  <Override PartName="/ppt/media/image71.jpeg" ContentType="image/jpeg"/>
  <Override PartName="/ppt/media/image65.wmf" ContentType="image/x-wmf"/>
  <Override PartName="/ppt/media/image64.jpeg" ContentType="image/jpeg"/>
  <Override PartName="/ppt/media/image38.jpeg" ContentType="image/jpeg"/>
  <Override PartName="/ppt/media/image63.jpeg" ContentType="image/jpeg"/>
  <Override PartName="/ppt/media/image6.jpeg" ContentType="image/jpeg"/>
  <Override PartName="/ppt/media/image17.jpeg" ContentType="image/jpeg"/>
  <Override PartName="/ppt/media/image61.jpeg" ContentType="image/jpeg"/>
  <Override PartName="/ppt/media/image16.jpeg" ContentType="image/jpeg"/>
  <Override PartName="/ppt/media/image60.jpeg" ContentType="image/jpeg"/>
  <Override PartName="/ppt/media/image37.jpeg" ContentType="image/jpeg"/>
  <Override PartName="/ppt/media/image69.wmf" ContentType="image/x-wmf"/>
  <Override PartName="/ppt/media/image49.png" ContentType="image/png"/>
  <Override PartName="/ppt/media/image13.jpeg" ContentType="image/jpeg"/>
  <Override PartName="/ppt/media/image26.jpeg" ContentType="image/jpeg"/>
  <Override PartName="/ppt/media/image5.jpeg" ContentType="image/jpeg"/>
  <Override PartName="/ppt/media/image50.png" ContentType="image/png"/>
  <Override PartName="/ppt/media/image14.jpeg" ContentType="image/jpeg"/>
  <Override PartName="/ppt/media/image41.jpeg" ContentType="image/jpeg"/>
  <Override PartName="/ppt/media/image54.png" ContentType="image/png"/>
  <Override PartName="/ppt/media/image23.jpeg" ContentType="image/jpeg"/>
  <Override PartName="/ppt/media/image8.png" ContentType="image/png"/>
  <Override PartName="/ppt/media/image39.jpeg" ContentType="image/jpeg"/>
  <Override PartName="/ppt/media/image28.jpeg" ContentType="image/jpeg"/>
  <Override PartName="/ppt/media/image11.jpeg" ContentType="image/jpeg"/>
  <Override PartName="/ppt/media/image22.jpeg" ContentType="image/jpeg"/>
  <Override PartName="/ppt/media/image9.png" ContentType="image/png"/>
  <Override PartName="/ppt/media/image62.jpeg" ContentType="image/jpeg"/>
  <Override PartName="/ppt/media/image19.png" ContentType="image/png"/>
  <Override PartName="/ppt/media/image7.png" ContentType="image/png"/>
  <Override PartName="/ppt/media/image27.jpeg" ContentType="image/jpeg"/>
  <Override PartName="/ppt/media/image52.png" ContentType="image/png"/>
  <Override PartName="/ppt/media/image47.png" ContentType="image/png"/>
  <Override PartName="/ppt/media/image30.jpeg" ContentType="image/jpeg"/>
  <Override PartName="/ppt/media/image31.jpeg" ContentType="image/jpeg"/>
  <Override PartName="/ppt/media/image10.png" ContentType="image/png"/>
  <Override PartName="/ppt/media/image36.jpeg" ContentType="image/jpeg"/>
  <Override PartName="/ppt/media/image5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60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</p:sldIdLst>
  <p:sldSz cx="9144000" cy="5143500"/>
  <p:notesSz cx="6858000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63ECF81-D233-46FB-8942-92BBF6DC741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Add abort codes or mission variables, test scenarios..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40" name="CustomShape 3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156F737-1A31-4C38-B0E5-9668F735BD8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Add abort codes or mission variables, test scenarios..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43" name="CustomShape 3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CF30304-5B8C-4358-839B-FAA6E84322D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How is the data from the MCU consumed by the Gimbal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46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7F02F3FE-C247-48D0-8541-0ED2DB38C123}" type="slidenum"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How is the data from the MCU consumed by the Gimbal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49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4A78A2F4-FBE1-4F51-B683-6D15B25457E8}" type="slidenum"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How is the data from the MCU consumed by the Gimbal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2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D3AE3FF-C263-47B6-8B6D-4545AE5B028E}" type="slidenum"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How is the data from the MCU consumed by the Gimbal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5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F73E656A-6DA0-43C4-A910-639AE305B778}" type="slidenum"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How is the data from the MCU consumed by the Gimbal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758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B3C9D4CA-32A6-471A-B1DB-9D872D40E12C}" type="slidenum"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extShape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7F97139-EC14-4C99-90C8-08D68F5B348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76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TextShape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AAC8D7B-F99C-4C0C-9DB0-0F7B57E4F47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6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67" name="CustomShape 3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31FBB92-5066-4969-BD3F-1AB990B6BA80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0" name="CustomShape 3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CFF1098-CE4E-40DE-A705-15D43F218A6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sldImg"/>
          </p:nvPr>
        </p:nvSpPr>
        <p:spPr>
          <a:xfrm>
            <a:off x="330120" y="696960"/>
            <a:ext cx="6197400" cy="3485880"/>
          </a:xfrm>
          <a:prstGeom prst="rect">
            <a:avLst/>
          </a:prstGeom>
        </p:spPr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685800" y="4415760"/>
            <a:ext cx="5486040" cy="418320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3" name="CustomShape 3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4632991-E38C-47C6-9D56-554CF259B48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229600" y="4915080"/>
            <a:ext cx="837720" cy="11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Slide </a:t>
            </a:r>
            <a:fld id="{E720D76A-BC75-4F52-BE66-4369ADE11D37}" type="slidenum">
              <a:rPr b="0" lang="en-US" sz="7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75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0" y="4971960"/>
            <a:ext cx="2437920" cy="171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Astronautics Division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Click to edit Master title style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Click to edit Master text styles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Second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■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8288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2860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595959"/>
                </a:solidFill>
                <a:latin typeface="Arial"/>
                <a:ea typeface="Arial"/>
              </a:rPr>
              <a:t>Fifth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958732F-88C3-4BA8-9581-6F3CA90BB46F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E568C86-2791-4697-832F-D4DB0B8E87B6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85711FB-BE4A-4668-B4B9-CD04C67DBBD7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E20B82B-C719-4406-9302-F8364B04154A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124080" y="4731480"/>
            <a:ext cx="2895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1560" cy="27216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1560" cy="272160"/>
          </a:xfrm>
          <a:prstGeom prst="rect">
            <a:avLst/>
          </a:prstGeom>
        </p:spPr>
        <p:txBody>
          <a:bodyPr lIns="90000" rIns="90000" tIns="46800" bIns="4680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685800"/>
                <a:tab algn="l" pos="1371600"/>
                <a:tab algn="l" pos="2057400"/>
                <a:tab algn="l" pos="2743200"/>
                <a:tab algn="l" pos="3429000"/>
                <a:tab algn="l" pos="4114800"/>
                <a:tab algn="l" pos="4800600"/>
                <a:tab algn="l" pos="5486400"/>
                <a:tab algn="l" pos="6172200"/>
                <a:tab algn="l" pos="6858000"/>
                <a:tab algn="l" pos="7543800"/>
              </a:tabLst>
            </a:pPr>
            <a:fld id="{3C0E756F-597A-487B-9C3E-D30CF1B1FCA6}" type="slidenum">
              <a:rPr b="0" lang="en-US" sz="900" spc="-1" strike="noStrike">
                <a:solidFill>
                  <a:srgbClr val="898989"/>
                </a:solidFill>
                <a:latin typeface="Arial"/>
                <a:ea typeface="Arial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docs.px4.io/master/en/config/firmware.html" TargetMode="External"/><Relationship Id="rId2" Type="http://schemas.openxmlformats.org/officeDocument/2006/relationships/hyperlink" Target="https://dev.px4.io/master/en/flight_stack/controller_diagrams.html" TargetMode="External"/><Relationship Id="rId3" Type="http://schemas.openxmlformats.org/officeDocument/2006/relationships/hyperlink" Target="https://docs.px4.io/master/en/advanced_config/tuning_the_ecl_ekf.html" TargetMode="External"/><Relationship Id="rId4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docs.google.com/document/d/1CP5_ekTFtuK3u4mSZqckigZ51Cf-EMv6XL89iKFO6wk/edit" TargetMode="Externa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50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50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50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50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jpe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9.wmf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6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082880" y="0"/>
            <a:ext cx="6705360" cy="723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Avionics, GNC and SW Systems Review for LEAPFROG GEN II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281160" y="361800"/>
            <a:ext cx="8308440" cy="371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57040" indent="-256680">
              <a:lnSpc>
                <a:spcPct val="100000"/>
              </a:lnSpc>
              <a:spcBef>
                <a:spcPts val="360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Requirements: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LEAPFROG GEN II Flight Requirements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Competition Requirements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Avionics Requirements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GNC Requirements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Software Requirements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360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System Overview and Architecture Definition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CONOPS for Flight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 Level Performance Specs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Avionics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Engine system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GNC Specifics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360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System Details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Avionics Details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GNC Details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281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Software Details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360"/>
              </a:spcBef>
              <a:buClr>
                <a:srgbClr val="800000"/>
              </a:buClr>
              <a:buFont typeface="Wingdings 2" charset="2"/>
              <a:buChar char="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Competition Simulation and Flight Operation Definitions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 rot="16200000">
            <a:off x="4339080" y="1266840"/>
            <a:ext cx="253080" cy="1504440"/>
          </a:xfrm>
          <a:prstGeom prst="rect">
            <a:avLst/>
          </a:prstGeom>
          <a:solidFill>
            <a:srgbClr val="ff99cc">
              <a:alpha val="60000"/>
            </a:srgbClr>
          </a:solidFill>
          <a:ln w="12600">
            <a:solidFill>
              <a:schemeClr val="tx1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 rot="16200000">
            <a:off x="3976560" y="2900880"/>
            <a:ext cx="1704600" cy="2209320"/>
          </a:xfrm>
          <a:prstGeom prst="rect">
            <a:avLst/>
          </a:prstGeom>
          <a:solidFill>
            <a:srgbClr val="ffcc99">
              <a:alpha val="80000"/>
            </a:srgbClr>
          </a:solidFill>
          <a:ln w="12600">
            <a:solidFill>
              <a:schemeClr val="tx1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"/>
          <p:cNvSpPr/>
          <p:nvPr/>
        </p:nvSpPr>
        <p:spPr>
          <a:xfrm>
            <a:off x="3714840" y="171360"/>
            <a:ext cx="3257280" cy="856800"/>
          </a:xfrm>
          <a:prstGeom prst="rect">
            <a:avLst/>
          </a:prstGeom>
          <a:solidFill>
            <a:srgbClr val="ffff99"/>
          </a:solidFill>
          <a:ln w="12600">
            <a:solidFill>
              <a:schemeClr val="tx1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4"/>
          <p:cNvSpPr/>
          <p:nvPr/>
        </p:nvSpPr>
        <p:spPr>
          <a:xfrm>
            <a:off x="2297880" y="2756880"/>
            <a:ext cx="72576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Payload Antenna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1401480" y="2463480"/>
            <a:ext cx="783000" cy="54252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Ground Computer</a:t>
            </a:r>
            <a:endParaRPr b="0" lang="en-US" sz="7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(Thinkpad)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2289600" y="2440800"/>
            <a:ext cx="725760" cy="2462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Camera Interface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293" name="Line 7"/>
          <p:cNvSpPr/>
          <p:nvPr/>
        </p:nvSpPr>
        <p:spPr>
          <a:xfrm flipH="1">
            <a:off x="2183400" y="2577600"/>
            <a:ext cx="99000" cy="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"/>
          <p:cNvSpPr/>
          <p:nvPr/>
        </p:nvSpPr>
        <p:spPr>
          <a:xfrm>
            <a:off x="1428840" y="1915560"/>
            <a:ext cx="724680" cy="277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Ground Power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>
            <a:off x="1791720" y="2193120"/>
            <a:ext cx="720" cy="27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prstDash val="lgDashDot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10"/>
          <p:cNvSpPr/>
          <p:nvPr/>
        </p:nvSpPr>
        <p:spPr>
          <a:xfrm>
            <a:off x="2297880" y="3090240"/>
            <a:ext cx="72576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H&amp;S Antenna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297" name="Line 11"/>
          <p:cNvSpPr/>
          <p:nvPr/>
        </p:nvSpPr>
        <p:spPr>
          <a:xfrm flipH="1">
            <a:off x="2183400" y="2926440"/>
            <a:ext cx="114480" cy="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2"/>
          <p:cNvSpPr/>
          <p:nvPr/>
        </p:nvSpPr>
        <p:spPr>
          <a:xfrm rot="10800000">
            <a:off x="1793520" y="3006720"/>
            <a:ext cx="504360" cy="243720"/>
          </a:xfrm>
          <a:prstGeom prst="bentConnector2">
            <a:avLst/>
          </a:prstGeom>
          <a:noFill/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Line 13"/>
          <p:cNvSpPr/>
          <p:nvPr/>
        </p:nvSpPr>
        <p:spPr>
          <a:xfrm>
            <a:off x="3683520" y="0"/>
            <a:ext cx="0" cy="5143320"/>
          </a:xfrm>
          <a:prstGeom prst="line">
            <a:avLst/>
          </a:prstGeom>
          <a:ln w="28440">
            <a:solidFill>
              <a:schemeClr val="tx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4"/>
          <p:cNvSpPr/>
          <p:nvPr/>
        </p:nvSpPr>
        <p:spPr>
          <a:xfrm>
            <a:off x="1191600" y="99000"/>
            <a:ext cx="6595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Ground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01" name="CustomShape 15"/>
          <p:cNvSpPr/>
          <p:nvPr/>
        </p:nvSpPr>
        <p:spPr>
          <a:xfrm>
            <a:off x="7139880" y="121320"/>
            <a:ext cx="6213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Lander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02" name="CustomShape 16"/>
          <p:cNvSpPr/>
          <p:nvPr/>
        </p:nvSpPr>
        <p:spPr>
          <a:xfrm>
            <a:off x="3577680" y="488160"/>
            <a:ext cx="93600" cy="20448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17"/>
          <p:cNvSpPr/>
          <p:nvPr/>
        </p:nvSpPr>
        <p:spPr>
          <a:xfrm>
            <a:off x="3695760" y="488160"/>
            <a:ext cx="93600" cy="20448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8"/>
          <p:cNvSpPr/>
          <p:nvPr/>
        </p:nvSpPr>
        <p:spPr>
          <a:xfrm>
            <a:off x="1347840" y="497520"/>
            <a:ext cx="903240" cy="1864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LiIon Charger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05" name="CustomShape 19"/>
          <p:cNvSpPr/>
          <p:nvPr/>
        </p:nvSpPr>
        <p:spPr>
          <a:xfrm flipH="1">
            <a:off x="2250720" y="590400"/>
            <a:ext cx="132588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0"/>
          <p:cNvSpPr/>
          <p:nvPr/>
        </p:nvSpPr>
        <p:spPr>
          <a:xfrm>
            <a:off x="3789720" y="590400"/>
            <a:ext cx="158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1"/>
          <p:cNvSpPr/>
          <p:nvPr/>
        </p:nvSpPr>
        <p:spPr>
          <a:xfrm>
            <a:off x="6458040" y="182160"/>
            <a:ext cx="571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524"/>
              </a:spcBef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Power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08" name="CustomShape 22"/>
          <p:cNvSpPr/>
          <p:nvPr/>
        </p:nvSpPr>
        <p:spPr>
          <a:xfrm>
            <a:off x="3705120" y="1057320"/>
            <a:ext cx="1915200" cy="799920"/>
          </a:xfrm>
          <a:prstGeom prst="rect">
            <a:avLst/>
          </a:prstGeom>
          <a:solidFill>
            <a:srgbClr val="99ccff">
              <a:alpha val="50000"/>
            </a:srgbClr>
          </a:solidFill>
          <a:ln w="12600">
            <a:solidFill>
              <a:schemeClr val="tx1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3"/>
          <p:cNvSpPr/>
          <p:nvPr/>
        </p:nvSpPr>
        <p:spPr>
          <a:xfrm>
            <a:off x="3686040" y="1050120"/>
            <a:ext cx="571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524"/>
              </a:spcBef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C&amp;DH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10" name="CustomShape 24"/>
          <p:cNvSpPr/>
          <p:nvPr/>
        </p:nvSpPr>
        <p:spPr>
          <a:xfrm>
            <a:off x="3807720" y="1378080"/>
            <a:ext cx="76284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586D Controller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11" name="Line 25"/>
          <p:cNvSpPr/>
          <p:nvPr/>
        </p:nvSpPr>
        <p:spPr>
          <a:xfrm>
            <a:off x="5410080" y="744120"/>
            <a:ext cx="0" cy="333360"/>
          </a:xfrm>
          <a:prstGeom prst="line">
            <a:avLst/>
          </a:prstGeom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26"/>
          <p:cNvSpPr/>
          <p:nvPr/>
        </p:nvSpPr>
        <p:spPr>
          <a:xfrm rot="16200000">
            <a:off x="4007880" y="1899360"/>
            <a:ext cx="957960" cy="1505880"/>
          </a:xfrm>
          <a:prstGeom prst="rect">
            <a:avLst/>
          </a:prstGeom>
          <a:solidFill>
            <a:srgbClr val="cc99ff">
              <a:alpha val="50000"/>
            </a:srgbClr>
          </a:solidFill>
          <a:ln w="12600">
            <a:solidFill>
              <a:schemeClr val="tx1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7"/>
          <p:cNvSpPr/>
          <p:nvPr/>
        </p:nvSpPr>
        <p:spPr>
          <a:xfrm>
            <a:off x="4768560" y="2150280"/>
            <a:ext cx="5713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524"/>
              </a:spcBef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Comm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14" name="CustomShape 28"/>
          <p:cNvSpPr/>
          <p:nvPr/>
        </p:nvSpPr>
        <p:spPr>
          <a:xfrm>
            <a:off x="3790800" y="2892960"/>
            <a:ext cx="1008000" cy="205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Payload Antenna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15" name="CustomShape 29"/>
          <p:cNvSpPr/>
          <p:nvPr/>
        </p:nvSpPr>
        <p:spPr>
          <a:xfrm>
            <a:off x="3775320" y="2596320"/>
            <a:ext cx="816480" cy="205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H&amp;S Antenna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16" name="CustomShape 30"/>
          <p:cNvSpPr/>
          <p:nvPr/>
        </p:nvSpPr>
        <p:spPr>
          <a:xfrm flipH="1" flipV="1" rot="16200000">
            <a:off x="4649400" y="616680"/>
            <a:ext cx="298800" cy="1220760"/>
          </a:xfrm>
          <a:prstGeom prst="bentConnector3">
            <a:avLst>
              <a:gd name="adj1" fmla="val -187832"/>
            </a:avLst>
          </a:prstGeom>
          <a:noFill/>
          <a:ln w="19080">
            <a:solidFill>
              <a:srgbClr val="0000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31"/>
          <p:cNvSpPr/>
          <p:nvPr/>
        </p:nvSpPr>
        <p:spPr>
          <a:xfrm>
            <a:off x="4438440" y="1694160"/>
            <a:ext cx="0" cy="1702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32"/>
          <p:cNvSpPr/>
          <p:nvPr/>
        </p:nvSpPr>
        <p:spPr>
          <a:xfrm>
            <a:off x="4434840" y="2315520"/>
            <a:ext cx="0" cy="29304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3"/>
          <p:cNvSpPr/>
          <p:nvPr/>
        </p:nvSpPr>
        <p:spPr>
          <a:xfrm rot="5400000">
            <a:off x="4211640" y="2088000"/>
            <a:ext cx="450720" cy="3240"/>
          </a:xfrm>
          <a:prstGeom prst="bentConnector3">
            <a:avLst>
              <a:gd name="adj1" fmla="val 49870"/>
            </a:avLst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4"/>
          <p:cNvSpPr/>
          <p:nvPr/>
        </p:nvSpPr>
        <p:spPr>
          <a:xfrm rot="20376600">
            <a:off x="3057120" y="2595600"/>
            <a:ext cx="645120" cy="693720"/>
          </a:xfrm>
          <a:prstGeom prst="leftRightArrow">
            <a:avLst>
              <a:gd name="adj1" fmla="val 50000"/>
              <a:gd name="adj2" fmla="val 20000"/>
            </a:avLst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Wireless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21" name="CustomShape 35"/>
          <p:cNvSpPr/>
          <p:nvPr/>
        </p:nvSpPr>
        <p:spPr>
          <a:xfrm>
            <a:off x="1291680" y="3906360"/>
            <a:ext cx="903240" cy="31644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Ctr="1">
            <a:noAutofit/>
          </a:bodyPr>
          <a:p>
            <a:pPr algn="ctr">
              <a:lnSpc>
                <a:spcPct val="100000"/>
              </a:lnSpc>
            </a:pPr>
            <a:r>
              <a:rPr b="1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Ground Jet</a:t>
            </a:r>
            <a:endParaRPr b="0" lang="en-US" sz="7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Controller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22" name="CustomShape 36"/>
          <p:cNvSpPr/>
          <p:nvPr/>
        </p:nvSpPr>
        <p:spPr>
          <a:xfrm>
            <a:off x="3587400" y="3962520"/>
            <a:ext cx="93600" cy="20448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7"/>
          <p:cNvSpPr/>
          <p:nvPr/>
        </p:nvSpPr>
        <p:spPr>
          <a:xfrm>
            <a:off x="3708720" y="3962520"/>
            <a:ext cx="93600" cy="204480"/>
          </a:xfrm>
          <a:prstGeom prst="rect">
            <a:avLst/>
          </a:prstGeom>
          <a:solidFill>
            <a:schemeClr val="tx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8"/>
          <p:cNvSpPr/>
          <p:nvPr/>
        </p:nvSpPr>
        <p:spPr>
          <a:xfrm rot="10800000">
            <a:off x="2196000" y="4064040"/>
            <a:ext cx="139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9"/>
          <p:cNvSpPr/>
          <p:nvPr/>
        </p:nvSpPr>
        <p:spPr>
          <a:xfrm>
            <a:off x="5317200" y="3692880"/>
            <a:ext cx="51408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Fuel Shutoff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26" name="CustomShape 40"/>
          <p:cNvSpPr/>
          <p:nvPr/>
        </p:nvSpPr>
        <p:spPr>
          <a:xfrm>
            <a:off x="5318640" y="4067640"/>
            <a:ext cx="514080" cy="43416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Propane Shut off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27" name="CustomShape 41"/>
          <p:cNvSpPr/>
          <p:nvPr/>
        </p:nvSpPr>
        <p:spPr>
          <a:xfrm flipV="1" rot="10800000">
            <a:off x="4719960" y="3852720"/>
            <a:ext cx="597240" cy="21204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42"/>
          <p:cNvSpPr/>
          <p:nvPr/>
        </p:nvSpPr>
        <p:spPr>
          <a:xfrm>
            <a:off x="4897080" y="4528080"/>
            <a:ext cx="543600" cy="241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Jet Engine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29" name="CustomShape 43"/>
          <p:cNvSpPr/>
          <p:nvPr/>
        </p:nvSpPr>
        <p:spPr>
          <a:xfrm>
            <a:off x="4708800" y="3801600"/>
            <a:ext cx="2948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12V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30" name="Line 44"/>
          <p:cNvSpPr/>
          <p:nvPr/>
        </p:nvSpPr>
        <p:spPr>
          <a:xfrm flipH="1">
            <a:off x="4713480" y="3975480"/>
            <a:ext cx="240480" cy="6840"/>
          </a:xfrm>
          <a:prstGeom prst="line">
            <a:avLst/>
          </a:prstGeom>
          <a:ln w="1260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45"/>
          <p:cNvSpPr/>
          <p:nvPr/>
        </p:nvSpPr>
        <p:spPr>
          <a:xfrm>
            <a:off x="4176720" y="4528080"/>
            <a:ext cx="543600" cy="241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Jet Pump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32" name="CustomShape 46"/>
          <p:cNvSpPr/>
          <p:nvPr/>
        </p:nvSpPr>
        <p:spPr>
          <a:xfrm flipH="1" rot="16200000">
            <a:off x="4278240" y="4356360"/>
            <a:ext cx="341280" cy="720"/>
          </a:xfrm>
          <a:prstGeom prst="bentConnector3">
            <a:avLst>
              <a:gd name="adj1" fmla="val 49824"/>
            </a:avLst>
          </a:prstGeom>
          <a:noFill/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47"/>
          <p:cNvSpPr/>
          <p:nvPr/>
        </p:nvSpPr>
        <p:spPr>
          <a:xfrm>
            <a:off x="4720680" y="4649400"/>
            <a:ext cx="175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8"/>
          <p:cNvSpPr/>
          <p:nvPr/>
        </p:nvSpPr>
        <p:spPr>
          <a:xfrm rot="10800000">
            <a:off x="4719960" y="4065840"/>
            <a:ext cx="598680" cy="21924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49"/>
          <p:cNvSpPr/>
          <p:nvPr/>
        </p:nvSpPr>
        <p:spPr>
          <a:xfrm>
            <a:off x="4175640" y="3944520"/>
            <a:ext cx="543600" cy="241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ECU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36" name="CustomShape 50"/>
          <p:cNvSpPr/>
          <p:nvPr/>
        </p:nvSpPr>
        <p:spPr>
          <a:xfrm>
            <a:off x="3802680" y="4064760"/>
            <a:ext cx="3722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51"/>
          <p:cNvSpPr/>
          <p:nvPr/>
        </p:nvSpPr>
        <p:spPr>
          <a:xfrm>
            <a:off x="3750480" y="3296880"/>
            <a:ext cx="7020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524"/>
              </a:spcBef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Jet Prop.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38" name="Line 52"/>
          <p:cNvSpPr/>
          <p:nvPr/>
        </p:nvSpPr>
        <p:spPr>
          <a:xfrm>
            <a:off x="5489640" y="1467720"/>
            <a:ext cx="0" cy="184572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53"/>
          <p:cNvSpPr/>
          <p:nvPr/>
        </p:nvSpPr>
        <p:spPr>
          <a:xfrm>
            <a:off x="4775760" y="1275840"/>
            <a:ext cx="762840" cy="205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D/A Board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40" name="Line 54"/>
          <p:cNvSpPr/>
          <p:nvPr/>
        </p:nvSpPr>
        <p:spPr>
          <a:xfrm>
            <a:off x="5799240" y="744120"/>
            <a:ext cx="0" cy="2530080"/>
          </a:xfrm>
          <a:prstGeom prst="line">
            <a:avLst/>
          </a:prstGeom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55"/>
          <p:cNvSpPr/>
          <p:nvPr/>
        </p:nvSpPr>
        <p:spPr>
          <a:xfrm>
            <a:off x="4700520" y="3256920"/>
            <a:ext cx="84276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4 Gimbal Motors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42" name="CustomShape 56"/>
          <p:cNvSpPr/>
          <p:nvPr/>
        </p:nvSpPr>
        <p:spPr>
          <a:xfrm flipV="1">
            <a:off x="4570920" y="1378800"/>
            <a:ext cx="204480" cy="1591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57"/>
          <p:cNvSpPr/>
          <p:nvPr/>
        </p:nvSpPr>
        <p:spPr>
          <a:xfrm>
            <a:off x="3777840" y="1909440"/>
            <a:ext cx="571320" cy="205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Camera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44" name="CustomShape 58"/>
          <p:cNvSpPr/>
          <p:nvPr/>
        </p:nvSpPr>
        <p:spPr>
          <a:xfrm>
            <a:off x="3761280" y="2246040"/>
            <a:ext cx="60444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Cam Antenna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45" name="CustomShape 59"/>
          <p:cNvSpPr/>
          <p:nvPr/>
        </p:nvSpPr>
        <p:spPr>
          <a:xfrm>
            <a:off x="4063680" y="2116080"/>
            <a:ext cx="360" cy="12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60"/>
          <p:cNvSpPr/>
          <p:nvPr/>
        </p:nvSpPr>
        <p:spPr>
          <a:xfrm>
            <a:off x="4925520" y="1897920"/>
            <a:ext cx="3495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524"/>
              </a:spcBef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P/L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47" name="Line 61"/>
          <p:cNvSpPr/>
          <p:nvPr/>
        </p:nvSpPr>
        <p:spPr>
          <a:xfrm>
            <a:off x="4673160" y="2096640"/>
            <a:ext cx="0" cy="79776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62"/>
          <p:cNvSpPr/>
          <p:nvPr/>
        </p:nvSpPr>
        <p:spPr>
          <a:xfrm>
            <a:off x="4563720" y="1847160"/>
            <a:ext cx="29952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P/L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49" name="CustomShape 63"/>
          <p:cNvSpPr/>
          <p:nvPr/>
        </p:nvSpPr>
        <p:spPr>
          <a:xfrm rot="16200000">
            <a:off x="6612120" y="772560"/>
            <a:ext cx="1009440" cy="1596240"/>
          </a:xfrm>
          <a:prstGeom prst="rect">
            <a:avLst/>
          </a:prstGeom>
          <a:solidFill>
            <a:srgbClr val="ccffcc">
              <a:alpha val="80000"/>
            </a:srgbClr>
          </a:solidFill>
          <a:ln w="12600">
            <a:solidFill>
              <a:schemeClr val="tx1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64"/>
          <p:cNvSpPr/>
          <p:nvPr/>
        </p:nvSpPr>
        <p:spPr>
          <a:xfrm>
            <a:off x="7509240" y="1078560"/>
            <a:ext cx="4305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524"/>
              </a:spcBef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ACS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51" name="CustomShape 65"/>
          <p:cNvSpPr/>
          <p:nvPr/>
        </p:nvSpPr>
        <p:spPr>
          <a:xfrm rot="16200000">
            <a:off x="6448320" y="2335320"/>
            <a:ext cx="1119960" cy="1717560"/>
          </a:xfrm>
          <a:prstGeom prst="rect">
            <a:avLst/>
          </a:prstGeom>
          <a:solidFill>
            <a:srgbClr val="3366ff">
              <a:alpha val="70000"/>
            </a:srgbClr>
          </a:solidFill>
          <a:ln w="12600">
            <a:solidFill>
              <a:schemeClr val="tx1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66"/>
          <p:cNvSpPr/>
          <p:nvPr/>
        </p:nvSpPr>
        <p:spPr>
          <a:xfrm>
            <a:off x="6129360" y="2619360"/>
            <a:ext cx="47124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524"/>
              </a:spcBef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GNC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53" name="CustomShape 67"/>
          <p:cNvSpPr/>
          <p:nvPr/>
        </p:nvSpPr>
        <p:spPr>
          <a:xfrm>
            <a:off x="6699600" y="1279440"/>
            <a:ext cx="76284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12 PLC or Relays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54" name="CustomShape 68"/>
          <p:cNvSpPr/>
          <p:nvPr/>
        </p:nvSpPr>
        <p:spPr>
          <a:xfrm>
            <a:off x="6699600" y="1760400"/>
            <a:ext cx="762840" cy="205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Solenoids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55" name="CustomShape 69"/>
          <p:cNvSpPr/>
          <p:nvPr/>
        </p:nvSpPr>
        <p:spPr>
          <a:xfrm>
            <a:off x="7081200" y="1600920"/>
            <a:ext cx="360" cy="15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70"/>
          <p:cNvSpPr/>
          <p:nvPr/>
        </p:nvSpPr>
        <p:spPr>
          <a:xfrm>
            <a:off x="6286680" y="590400"/>
            <a:ext cx="412920" cy="127224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rgbClr val="0000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71"/>
          <p:cNvSpPr/>
          <p:nvPr/>
        </p:nvSpPr>
        <p:spPr>
          <a:xfrm>
            <a:off x="6261480" y="2816280"/>
            <a:ext cx="80460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3 MEMS Gyros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58" name="CustomShape 72"/>
          <p:cNvSpPr/>
          <p:nvPr/>
        </p:nvSpPr>
        <p:spPr>
          <a:xfrm>
            <a:off x="6423480" y="3180960"/>
            <a:ext cx="904680" cy="205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3 MEMS Accels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59" name="CustomShape 73"/>
          <p:cNvSpPr/>
          <p:nvPr/>
        </p:nvSpPr>
        <p:spPr>
          <a:xfrm>
            <a:off x="6887880" y="3472560"/>
            <a:ext cx="702000" cy="20520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Altimeter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60" name="Line 74"/>
          <p:cNvSpPr/>
          <p:nvPr/>
        </p:nvSpPr>
        <p:spPr>
          <a:xfrm flipH="1">
            <a:off x="4562280" y="1638000"/>
            <a:ext cx="1149120" cy="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75"/>
          <p:cNvSpPr/>
          <p:nvPr/>
        </p:nvSpPr>
        <p:spPr>
          <a:xfrm>
            <a:off x="6155280" y="735480"/>
            <a:ext cx="0" cy="474120"/>
          </a:xfrm>
          <a:prstGeom prst="line">
            <a:avLst/>
          </a:prstGeom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76"/>
          <p:cNvSpPr/>
          <p:nvPr/>
        </p:nvSpPr>
        <p:spPr>
          <a:xfrm>
            <a:off x="7161480" y="2994120"/>
            <a:ext cx="0" cy="20124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77"/>
          <p:cNvSpPr/>
          <p:nvPr/>
        </p:nvSpPr>
        <p:spPr>
          <a:xfrm>
            <a:off x="7518600" y="3207240"/>
            <a:ext cx="0" cy="27288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78"/>
          <p:cNvSpPr/>
          <p:nvPr/>
        </p:nvSpPr>
        <p:spPr>
          <a:xfrm flipH="1" rot="16200000">
            <a:off x="5773320" y="1598760"/>
            <a:ext cx="1770120" cy="1005840"/>
          </a:xfrm>
          <a:prstGeom prst="bentConnector3">
            <a:avLst>
              <a:gd name="adj1" fmla="val 64356"/>
            </a:avLst>
          </a:prstGeom>
          <a:noFill/>
          <a:ln w="1908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Line 79"/>
          <p:cNvSpPr/>
          <p:nvPr/>
        </p:nvSpPr>
        <p:spPr>
          <a:xfrm>
            <a:off x="6236280" y="735480"/>
            <a:ext cx="0" cy="474120"/>
          </a:xfrm>
          <a:prstGeom prst="line">
            <a:avLst/>
          </a:prstGeom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80"/>
          <p:cNvSpPr/>
          <p:nvPr/>
        </p:nvSpPr>
        <p:spPr>
          <a:xfrm flipH="1" rot="16200000">
            <a:off x="5885640" y="1567440"/>
            <a:ext cx="1983240" cy="128196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81"/>
          <p:cNvSpPr/>
          <p:nvPr/>
        </p:nvSpPr>
        <p:spPr>
          <a:xfrm>
            <a:off x="5372280" y="430560"/>
            <a:ext cx="914040" cy="319680"/>
          </a:xfrm>
          <a:prstGeom prst="rect">
            <a:avLst/>
          </a:prstGeom>
          <a:solidFill>
            <a:schemeClr val="bg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Power Distribution Unit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68" name="Line 82"/>
          <p:cNvSpPr/>
          <p:nvPr/>
        </p:nvSpPr>
        <p:spPr>
          <a:xfrm>
            <a:off x="6092280" y="746280"/>
            <a:ext cx="0" cy="726480"/>
          </a:xfrm>
          <a:prstGeom prst="line">
            <a:avLst/>
          </a:prstGeom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Line 83"/>
          <p:cNvSpPr/>
          <p:nvPr/>
        </p:nvSpPr>
        <p:spPr>
          <a:xfrm>
            <a:off x="6861240" y="2541960"/>
            <a:ext cx="0" cy="34272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84"/>
          <p:cNvSpPr/>
          <p:nvPr/>
        </p:nvSpPr>
        <p:spPr>
          <a:xfrm flipH="1" rot="16200000">
            <a:off x="5949720" y="1622520"/>
            <a:ext cx="1054440" cy="768960"/>
          </a:xfrm>
          <a:prstGeom prst="bentConnector3">
            <a:avLst>
              <a:gd name="adj1" fmla="val 96838"/>
            </a:avLst>
          </a:prstGeom>
          <a:noFill/>
          <a:ln w="1908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85"/>
          <p:cNvSpPr/>
          <p:nvPr/>
        </p:nvSpPr>
        <p:spPr>
          <a:xfrm rot="10800000">
            <a:off x="5711760" y="1638720"/>
            <a:ext cx="549720" cy="1337760"/>
          </a:xfrm>
          <a:prstGeom prst="bentConnector2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86"/>
          <p:cNvSpPr/>
          <p:nvPr/>
        </p:nvSpPr>
        <p:spPr>
          <a:xfrm rot="10800000">
            <a:off x="5711760" y="1638360"/>
            <a:ext cx="711720" cy="1645200"/>
          </a:xfrm>
          <a:prstGeom prst="bentConnector2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87"/>
          <p:cNvSpPr/>
          <p:nvPr/>
        </p:nvSpPr>
        <p:spPr>
          <a:xfrm rot="10800000">
            <a:off x="5711760" y="1638360"/>
            <a:ext cx="1176120" cy="1936800"/>
          </a:xfrm>
          <a:prstGeom prst="bentConnector2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Line 88"/>
          <p:cNvSpPr/>
          <p:nvPr/>
        </p:nvSpPr>
        <p:spPr>
          <a:xfrm>
            <a:off x="5530320" y="1371600"/>
            <a:ext cx="1148760" cy="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89"/>
          <p:cNvSpPr/>
          <p:nvPr/>
        </p:nvSpPr>
        <p:spPr>
          <a:xfrm>
            <a:off x="6554520" y="2690640"/>
            <a:ext cx="2318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5V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6" name="Line 90"/>
          <p:cNvSpPr/>
          <p:nvPr/>
        </p:nvSpPr>
        <p:spPr>
          <a:xfrm flipV="1">
            <a:off x="6593400" y="2679840"/>
            <a:ext cx="0" cy="200160"/>
          </a:xfrm>
          <a:prstGeom prst="line">
            <a:avLst/>
          </a:prstGeom>
          <a:ln w="12600">
            <a:solidFill>
              <a:srgbClr val="00ff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91"/>
          <p:cNvSpPr/>
          <p:nvPr/>
        </p:nvSpPr>
        <p:spPr>
          <a:xfrm flipV="1">
            <a:off x="7262640" y="2994120"/>
            <a:ext cx="0" cy="200160"/>
          </a:xfrm>
          <a:prstGeom prst="line">
            <a:avLst/>
          </a:prstGeom>
          <a:ln w="12600">
            <a:solidFill>
              <a:srgbClr val="00ff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92"/>
          <p:cNvSpPr/>
          <p:nvPr/>
        </p:nvSpPr>
        <p:spPr>
          <a:xfrm>
            <a:off x="7219800" y="2990880"/>
            <a:ext cx="32220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3.3V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9" name="CustomShape 93"/>
          <p:cNvSpPr/>
          <p:nvPr/>
        </p:nvSpPr>
        <p:spPr>
          <a:xfrm>
            <a:off x="7592760" y="3438360"/>
            <a:ext cx="2318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9V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0" name="Line 94"/>
          <p:cNvSpPr/>
          <p:nvPr/>
        </p:nvSpPr>
        <p:spPr>
          <a:xfrm flipH="1">
            <a:off x="7597080" y="3612240"/>
            <a:ext cx="240480" cy="7200"/>
          </a:xfrm>
          <a:prstGeom prst="line">
            <a:avLst/>
          </a:prstGeom>
          <a:ln w="1260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95"/>
          <p:cNvSpPr/>
          <p:nvPr/>
        </p:nvSpPr>
        <p:spPr>
          <a:xfrm>
            <a:off x="7471080" y="1351440"/>
            <a:ext cx="302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12V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2" name="Line 96"/>
          <p:cNvSpPr/>
          <p:nvPr/>
        </p:nvSpPr>
        <p:spPr>
          <a:xfrm flipH="1">
            <a:off x="7475760" y="1524960"/>
            <a:ext cx="240480" cy="7200"/>
          </a:xfrm>
          <a:prstGeom prst="line">
            <a:avLst/>
          </a:prstGeom>
          <a:ln w="1260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97"/>
          <p:cNvSpPr/>
          <p:nvPr/>
        </p:nvSpPr>
        <p:spPr>
          <a:xfrm>
            <a:off x="7471080" y="1755000"/>
            <a:ext cx="302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22V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4" name="Line 98"/>
          <p:cNvSpPr/>
          <p:nvPr/>
        </p:nvSpPr>
        <p:spPr>
          <a:xfrm flipH="1">
            <a:off x="7475760" y="1928520"/>
            <a:ext cx="240480" cy="7200"/>
          </a:xfrm>
          <a:prstGeom prst="line">
            <a:avLst/>
          </a:prstGeom>
          <a:ln w="1260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99"/>
          <p:cNvSpPr/>
          <p:nvPr/>
        </p:nvSpPr>
        <p:spPr>
          <a:xfrm>
            <a:off x="5699520" y="756000"/>
            <a:ext cx="0" cy="1240560"/>
          </a:xfrm>
          <a:prstGeom prst="line">
            <a:avLst/>
          </a:prstGeom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Line 100"/>
          <p:cNvSpPr/>
          <p:nvPr/>
        </p:nvSpPr>
        <p:spPr>
          <a:xfrm flipH="1">
            <a:off x="5539680" y="3470400"/>
            <a:ext cx="189360" cy="7200"/>
          </a:xfrm>
          <a:prstGeom prst="line">
            <a:avLst/>
          </a:prstGeom>
          <a:ln w="1260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01"/>
          <p:cNvSpPr/>
          <p:nvPr/>
        </p:nvSpPr>
        <p:spPr>
          <a:xfrm>
            <a:off x="5543640" y="3346920"/>
            <a:ext cx="2318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5V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88" name="Line 102"/>
          <p:cNvSpPr/>
          <p:nvPr/>
        </p:nvSpPr>
        <p:spPr>
          <a:xfrm flipH="1">
            <a:off x="5541120" y="3348000"/>
            <a:ext cx="159480" cy="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03"/>
          <p:cNvSpPr/>
          <p:nvPr/>
        </p:nvSpPr>
        <p:spPr>
          <a:xfrm>
            <a:off x="5699520" y="2003760"/>
            <a:ext cx="720" cy="13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04"/>
          <p:cNvSpPr/>
          <p:nvPr/>
        </p:nvSpPr>
        <p:spPr>
          <a:xfrm>
            <a:off x="1143000" y="4935240"/>
            <a:ext cx="725760" cy="20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Kristina Rojdev</a:t>
            </a:r>
            <a:endParaRPr b="0" lang="en-US" sz="7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750" spc="-1" strike="noStrike">
                <a:solidFill>
                  <a:srgbClr val="000000"/>
                </a:solidFill>
                <a:latin typeface="Arial"/>
                <a:ea typeface="Arial"/>
              </a:rPr>
              <a:t>Dec 03, 2007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91" name="Line 105"/>
          <p:cNvSpPr/>
          <p:nvPr/>
        </p:nvSpPr>
        <p:spPr>
          <a:xfrm>
            <a:off x="4612320" y="3712320"/>
            <a:ext cx="0" cy="241560"/>
          </a:xfrm>
          <a:prstGeom prst="line">
            <a:avLst/>
          </a:prstGeom>
          <a:ln w="1908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06"/>
          <p:cNvSpPr/>
          <p:nvPr/>
        </p:nvSpPr>
        <p:spPr>
          <a:xfrm rot="16200000">
            <a:off x="4993920" y="2900160"/>
            <a:ext cx="423360" cy="118656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Line 107"/>
          <p:cNvSpPr/>
          <p:nvPr/>
        </p:nvSpPr>
        <p:spPr>
          <a:xfrm>
            <a:off x="4410000" y="3732480"/>
            <a:ext cx="0" cy="210600"/>
          </a:xfrm>
          <a:prstGeom prst="line">
            <a:avLst/>
          </a:prstGeom>
          <a:ln w="9360">
            <a:solidFill>
              <a:schemeClr val="tx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108"/>
          <p:cNvSpPr/>
          <p:nvPr/>
        </p:nvSpPr>
        <p:spPr>
          <a:xfrm>
            <a:off x="5328000" y="1482120"/>
            <a:ext cx="0" cy="66564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09"/>
          <p:cNvSpPr/>
          <p:nvPr/>
        </p:nvSpPr>
        <p:spPr>
          <a:xfrm rot="5400000">
            <a:off x="4077000" y="2481120"/>
            <a:ext cx="1584360" cy="917640"/>
          </a:xfrm>
          <a:prstGeom prst="bentConnector3">
            <a:avLst>
              <a:gd name="adj1" fmla="val 68519"/>
            </a:avLst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218880" y="1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Software Architecture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TBD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870240" y="943560"/>
            <a:ext cx="1725840" cy="207612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"/>
          <p:cNvSpPr/>
          <p:nvPr/>
        </p:nvSpPr>
        <p:spPr>
          <a:xfrm>
            <a:off x="6861600" y="3193920"/>
            <a:ext cx="1725840" cy="192024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3"/>
          <p:cNvSpPr/>
          <p:nvPr/>
        </p:nvSpPr>
        <p:spPr>
          <a:xfrm>
            <a:off x="645840" y="3223080"/>
            <a:ext cx="4446720" cy="1920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4"/>
          <p:cNvSpPr/>
          <p:nvPr/>
        </p:nvSpPr>
        <p:spPr>
          <a:xfrm>
            <a:off x="757440" y="3594960"/>
            <a:ext cx="4223520" cy="138996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5"/>
          <p:cNvSpPr/>
          <p:nvPr/>
        </p:nvSpPr>
        <p:spPr>
          <a:xfrm>
            <a:off x="693360" y="1519560"/>
            <a:ext cx="1479600" cy="72504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Feedback Sensors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4078440" y="1088280"/>
            <a:ext cx="2442960" cy="1932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7"/>
          <p:cNvSpPr/>
          <p:nvPr/>
        </p:nvSpPr>
        <p:spPr>
          <a:xfrm>
            <a:off x="6993720" y="1244160"/>
            <a:ext cx="1479600" cy="159012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8"/>
          <p:cNvSpPr/>
          <p:nvPr/>
        </p:nvSpPr>
        <p:spPr>
          <a:xfrm>
            <a:off x="6975720" y="3430800"/>
            <a:ext cx="1479600" cy="72504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Gimbal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6" name="CustomShape 9"/>
          <p:cNvSpPr/>
          <p:nvPr/>
        </p:nvSpPr>
        <p:spPr>
          <a:xfrm>
            <a:off x="4753080" y="1132560"/>
            <a:ext cx="98352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ODRIOD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7" name="CustomShape 10"/>
          <p:cNvSpPr/>
          <p:nvPr/>
        </p:nvSpPr>
        <p:spPr>
          <a:xfrm>
            <a:off x="2273040" y="3218760"/>
            <a:ext cx="1344600" cy="3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Pixhawk Cube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8" name="CustomShape 11"/>
          <p:cNvSpPr/>
          <p:nvPr/>
        </p:nvSpPr>
        <p:spPr>
          <a:xfrm flipH="1" rot="10800000">
            <a:off x="2173320" y="1882080"/>
            <a:ext cx="2505600" cy="360"/>
          </a:xfrm>
          <a:prstGeom prst="bentConnector3">
            <a:avLst>
              <a:gd name="adj1" fmla="val 50002"/>
            </a:avLst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12"/>
          <p:cNvSpPr/>
          <p:nvPr/>
        </p:nvSpPr>
        <p:spPr>
          <a:xfrm>
            <a:off x="897480" y="373320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Pos/Att Estimator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0" name="CustomShape 13"/>
          <p:cNvSpPr/>
          <p:nvPr/>
        </p:nvSpPr>
        <p:spPr>
          <a:xfrm>
            <a:off x="897480" y="443448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Navigator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1" name="CustomShape 14"/>
          <p:cNvSpPr/>
          <p:nvPr/>
        </p:nvSpPr>
        <p:spPr>
          <a:xfrm>
            <a:off x="2269080" y="443448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Position Controller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2" name="CustomShape 15"/>
          <p:cNvSpPr/>
          <p:nvPr/>
        </p:nvSpPr>
        <p:spPr>
          <a:xfrm>
            <a:off x="3793320" y="443448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Mixer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3" name="CustomShape 16"/>
          <p:cNvSpPr/>
          <p:nvPr/>
        </p:nvSpPr>
        <p:spPr>
          <a:xfrm>
            <a:off x="1433160" y="4109400"/>
            <a:ext cx="360" cy="32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17"/>
          <p:cNvSpPr/>
          <p:nvPr/>
        </p:nvSpPr>
        <p:spPr>
          <a:xfrm>
            <a:off x="1968840" y="4622400"/>
            <a:ext cx="299880" cy="3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18"/>
          <p:cNvSpPr/>
          <p:nvPr/>
        </p:nvSpPr>
        <p:spPr>
          <a:xfrm>
            <a:off x="3340440" y="4622400"/>
            <a:ext cx="452520" cy="3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19"/>
          <p:cNvSpPr/>
          <p:nvPr/>
        </p:nvSpPr>
        <p:spPr>
          <a:xfrm>
            <a:off x="2205720" y="3527640"/>
            <a:ext cx="147960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PX4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7" name="CustomShape 20"/>
          <p:cNvSpPr/>
          <p:nvPr/>
        </p:nvSpPr>
        <p:spPr>
          <a:xfrm>
            <a:off x="4679280" y="1693800"/>
            <a:ext cx="124128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ACS Controller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8" name="CustomShape 21"/>
          <p:cNvSpPr/>
          <p:nvPr/>
        </p:nvSpPr>
        <p:spPr>
          <a:xfrm>
            <a:off x="5237280" y="4260240"/>
            <a:ext cx="1479600" cy="72504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ECU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19" name="CustomShape 22"/>
          <p:cNvSpPr/>
          <p:nvPr/>
        </p:nvSpPr>
        <p:spPr>
          <a:xfrm>
            <a:off x="4864320" y="4622400"/>
            <a:ext cx="372600" cy="360"/>
          </a:xfrm>
          <a:prstGeom prst="bentConnector3">
            <a:avLst>
              <a:gd name="adj1" fmla="val 49995"/>
            </a:avLst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3"/>
          <p:cNvSpPr/>
          <p:nvPr/>
        </p:nvSpPr>
        <p:spPr>
          <a:xfrm>
            <a:off x="6993720" y="4268880"/>
            <a:ext cx="1479600" cy="72504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Jet Engine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1" name="CustomShape 24"/>
          <p:cNvSpPr/>
          <p:nvPr/>
        </p:nvSpPr>
        <p:spPr>
          <a:xfrm flipH="1" rot="16200000">
            <a:off x="689040" y="2988360"/>
            <a:ext cx="1487520" cy="360"/>
          </a:xfrm>
          <a:prstGeom prst="bentConnector3">
            <a:avLst>
              <a:gd name="adj1" fmla="val 50003"/>
            </a:avLst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25"/>
          <p:cNvSpPr/>
          <p:nvPr/>
        </p:nvSpPr>
        <p:spPr>
          <a:xfrm>
            <a:off x="7180200" y="169416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Pitch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Roll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3" name="CustomShape 26"/>
          <p:cNvSpPr/>
          <p:nvPr/>
        </p:nvSpPr>
        <p:spPr>
          <a:xfrm>
            <a:off x="7180200" y="219492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Yaw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4" name="CustomShape 27"/>
          <p:cNvSpPr/>
          <p:nvPr/>
        </p:nvSpPr>
        <p:spPr>
          <a:xfrm>
            <a:off x="7241400" y="1251360"/>
            <a:ext cx="98352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Solenoid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5" name="CustomShape 28"/>
          <p:cNvSpPr/>
          <p:nvPr/>
        </p:nvSpPr>
        <p:spPr>
          <a:xfrm>
            <a:off x="4679280" y="2195280"/>
            <a:ext cx="124128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6" name="CustomShape 29"/>
          <p:cNvSpPr/>
          <p:nvPr/>
        </p:nvSpPr>
        <p:spPr>
          <a:xfrm rot="16200000">
            <a:off x="3477960" y="3233880"/>
            <a:ext cx="2050920" cy="349920"/>
          </a:xfrm>
          <a:prstGeom prst="bentConnector2">
            <a:avLst/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30"/>
          <p:cNvSpPr/>
          <p:nvPr/>
        </p:nvSpPr>
        <p:spPr>
          <a:xfrm>
            <a:off x="5920920" y="1881720"/>
            <a:ext cx="1258920" cy="360"/>
          </a:xfrm>
          <a:prstGeom prst="bentConnector3">
            <a:avLst>
              <a:gd name="adj1" fmla="val 49995"/>
            </a:avLst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31"/>
          <p:cNvSpPr/>
          <p:nvPr/>
        </p:nvSpPr>
        <p:spPr>
          <a:xfrm>
            <a:off x="7112880" y="3113280"/>
            <a:ext cx="122328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TVC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29" name="CustomShape 32"/>
          <p:cNvSpPr/>
          <p:nvPr/>
        </p:nvSpPr>
        <p:spPr>
          <a:xfrm>
            <a:off x="7121520" y="897120"/>
            <a:ext cx="122328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ACS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0" name="CustomShape 33"/>
          <p:cNvSpPr/>
          <p:nvPr/>
        </p:nvSpPr>
        <p:spPr>
          <a:xfrm>
            <a:off x="6717240" y="4622760"/>
            <a:ext cx="2761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34"/>
          <p:cNvSpPr/>
          <p:nvPr/>
        </p:nvSpPr>
        <p:spPr>
          <a:xfrm>
            <a:off x="5920920" y="2383560"/>
            <a:ext cx="1258920" cy="360"/>
          </a:xfrm>
          <a:prstGeom prst="bentConnector3">
            <a:avLst>
              <a:gd name="adj1" fmla="val 49995"/>
            </a:avLst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35"/>
          <p:cNvSpPr/>
          <p:nvPr/>
        </p:nvSpPr>
        <p:spPr>
          <a:xfrm rot="16200000">
            <a:off x="5340600" y="2801160"/>
            <a:ext cx="621000" cy="2645280"/>
          </a:xfrm>
          <a:prstGeom prst="bentConnector2">
            <a:avLst/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36"/>
          <p:cNvSpPr/>
          <p:nvPr/>
        </p:nvSpPr>
        <p:spPr>
          <a:xfrm>
            <a:off x="1276920" y="88920"/>
            <a:ext cx="6589800" cy="7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System Overview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677160" y="3223080"/>
            <a:ext cx="4446720" cy="1920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"/>
          <p:cNvSpPr/>
          <p:nvPr/>
        </p:nvSpPr>
        <p:spPr>
          <a:xfrm>
            <a:off x="788760" y="3594960"/>
            <a:ext cx="4223520" cy="138996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3"/>
          <p:cNvSpPr/>
          <p:nvPr/>
        </p:nvSpPr>
        <p:spPr>
          <a:xfrm>
            <a:off x="724320" y="2307600"/>
            <a:ext cx="1479600" cy="72504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Feedback Sensors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7" name="CustomShape 4"/>
          <p:cNvSpPr/>
          <p:nvPr/>
        </p:nvSpPr>
        <p:spPr>
          <a:xfrm>
            <a:off x="7007040" y="3430800"/>
            <a:ext cx="1479600" cy="72504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Gimbal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8" name="CustomShape 5"/>
          <p:cNvSpPr/>
          <p:nvPr/>
        </p:nvSpPr>
        <p:spPr>
          <a:xfrm>
            <a:off x="2304360" y="3218760"/>
            <a:ext cx="1344600" cy="3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Pixhawk Cube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9" name="CustomShape 6"/>
          <p:cNvSpPr/>
          <p:nvPr/>
        </p:nvSpPr>
        <p:spPr>
          <a:xfrm>
            <a:off x="928800" y="372312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Pos/Att Estimator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0" name="CustomShape 7"/>
          <p:cNvSpPr/>
          <p:nvPr/>
        </p:nvSpPr>
        <p:spPr>
          <a:xfrm>
            <a:off x="928800" y="443448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Navigator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1" name="CustomShape 8"/>
          <p:cNvSpPr/>
          <p:nvPr/>
        </p:nvSpPr>
        <p:spPr>
          <a:xfrm>
            <a:off x="2300400" y="443448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Position Controller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2" name="CustomShape 9"/>
          <p:cNvSpPr/>
          <p:nvPr/>
        </p:nvSpPr>
        <p:spPr>
          <a:xfrm>
            <a:off x="3824280" y="443448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Mixer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3" name="CustomShape 10"/>
          <p:cNvSpPr/>
          <p:nvPr/>
        </p:nvSpPr>
        <p:spPr>
          <a:xfrm>
            <a:off x="1464480" y="4099320"/>
            <a:ext cx="36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11"/>
          <p:cNvSpPr/>
          <p:nvPr/>
        </p:nvSpPr>
        <p:spPr>
          <a:xfrm>
            <a:off x="2000160" y="4622400"/>
            <a:ext cx="299880" cy="3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12"/>
          <p:cNvSpPr/>
          <p:nvPr/>
        </p:nvSpPr>
        <p:spPr>
          <a:xfrm>
            <a:off x="3371760" y="4622400"/>
            <a:ext cx="452520" cy="360"/>
          </a:xfrm>
          <a:prstGeom prst="bentConnector3">
            <a:avLst>
              <a:gd name="adj1" fmla="val 50000"/>
            </a:avLst>
          </a:prstGeom>
          <a:noFill/>
          <a:ln w="38160">
            <a:solidFill>
              <a:srgbClr val="98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13"/>
          <p:cNvSpPr/>
          <p:nvPr/>
        </p:nvSpPr>
        <p:spPr>
          <a:xfrm>
            <a:off x="2237040" y="3527640"/>
            <a:ext cx="147960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PX4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7" name="CustomShape 14"/>
          <p:cNvSpPr/>
          <p:nvPr/>
        </p:nvSpPr>
        <p:spPr>
          <a:xfrm>
            <a:off x="5268600" y="4260240"/>
            <a:ext cx="1479600" cy="72504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ECU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8" name="CustomShape 15"/>
          <p:cNvSpPr/>
          <p:nvPr/>
        </p:nvSpPr>
        <p:spPr>
          <a:xfrm>
            <a:off x="4895640" y="4622400"/>
            <a:ext cx="372600" cy="360"/>
          </a:xfrm>
          <a:prstGeom prst="bentConnector3">
            <a:avLst>
              <a:gd name="adj1" fmla="val 49995"/>
            </a:avLst>
          </a:prstGeom>
          <a:noFill/>
          <a:ln w="3816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6"/>
          <p:cNvSpPr/>
          <p:nvPr/>
        </p:nvSpPr>
        <p:spPr>
          <a:xfrm>
            <a:off x="7024680" y="4268880"/>
            <a:ext cx="1479600" cy="72504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Jet Engine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0" name="CustomShape 17"/>
          <p:cNvSpPr/>
          <p:nvPr/>
        </p:nvSpPr>
        <p:spPr>
          <a:xfrm flipH="1" rot="16200000">
            <a:off x="1118880" y="3377520"/>
            <a:ext cx="689760" cy="360"/>
          </a:xfrm>
          <a:prstGeom prst="bentConnector3">
            <a:avLst>
              <a:gd name="adj1" fmla="val 49995"/>
            </a:avLst>
          </a:pr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8"/>
          <p:cNvSpPr/>
          <p:nvPr/>
        </p:nvSpPr>
        <p:spPr>
          <a:xfrm>
            <a:off x="6748560" y="4622760"/>
            <a:ext cx="27612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9"/>
          <p:cNvSpPr/>
          <p:nvPr/>
        </p:nvSpPr>
        <p:spPr>
          <a:xfrm>
            <a:off x="677160" y="830880"/>
            <a:ext cx="4446720" cy="12866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20"/>
          <p:cNvSpPr/>
          <p:nvPr/>
        </p:nvSpPr>
        <p:spPr>
          <a:xfrm>
            <a:off x="1761120" y="875880"/>
            <a:ext cx="214956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Ground Control Station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4" name="CustomShape 21"/>
          <p:cNvSpPr/>
          <p:nvPr/>
        </p:nvSpPr>
        <p:spPr>
          <a:xfrm>
            <a:off x="830880" y="1226520"/>
            <a:ext cx="1574280" cy="72504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22"/>
          <p:cNvSpPr/>
          <p:nvPr/>
        </p:nvSpPr>
        <p:spPr>
          <a:xfrm>
            <a:off x="3036600" y="1226520"/>
            <a:ext cx="1899360" cy="72504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23"/>
          <p:cNvSpPr/>
          <p:nvPr/>
        </p:nvSpPr>
        <p:spPr>
          <a:xfrm>
            <a:off x="830880" y="1347480"/>
            <a:ext cx="157428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QGroundControl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7" name="CustomShape 24"/>
          <p:cNvSpPr/>
          <p:nvPr/>
        </p:nvSpPr>
        <p:spPr>
          <a:xfrm>
            <a:off x="3210120" y="1261440"/>
            <a:ext cx="172584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People/Path Planning Software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58" name="CustomShape 25"/>
          <p:cNvSpPr/>
          <p:nvPr/>
        </p:nvSpPr>
        <p:spPr>
          <a:xfrm rot="10800000">
            <a:off x="2405880" y="1588680"/>
            <a:ext cx="630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26"/>
          <p:cNvSpPr/>
          <p:nvPr/>
        </p:nvSpPr>
        <p:spPr>
          <a:xfrm>
            <a:off x="830880" y="1589400"/>
            <a:ext cx="97560" cy="3033000"/>
          </a:xfrm>
          <a:prstGeom prst="bentConnector3">
            <a:avLst>
              <a:gd name="adj1" fmla="val -304176"/>
            </a:avLst>
          </a:prstGeom>
          <a:noFill/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27"/>
          <p:cNvSpPr/>
          <p:nvPr/>
        </p:nvSpPr>
        <p:spPr>
          <a:xfrm rot="16200000">
            <a:off x="5362920" y="2790720"/>
            <a:ext cx="640800" cy="2646720"/>
          </a:xfrm>
          <a:prstGeom prst="bentConnector2">
            <a:avLst/>
          </a:prstGeom>
          <a:noFill/>
          <a:ln w="381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28"/>
          <p:cNvSpPr/>
          <p:nvPr/>
        </p:nvSpPr>
        <p:spPr>
          <a:xfrm>
            <a:off x="5268600" y="1347480"/>
            <a:ext cx="3341520" cy="154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Legend For Arrows: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0000ff"/>
                </a:solidFill>
                <a:latin typeface="Arial"/>
                <a:ea typeface="Arial"/>
              </a:rPr>
              <a:t>Waypoints/constraints/parameters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Sensor/position feedback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9900ff"/>
                </a:solidFill>
                <a:latin typeface="Arial"/>
                <a:ea typeface="Arial"/>
              </a:rPr>
              <a:t>Position setpoints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980000"/>
                </a:solidFill>
                <a:latin typeface="Arial"/>
                <a:ea typeface="Arial"/>
              </a:rPr>
              <a:t>Attitude and thrust setpoints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00ff"/>
                </a:solidFill>
                <a:latin typeface="Arial"/>
                <a:ea typeface="Arial"/>
              </a:rPr>
              <a:t>Thrust setpoint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Commands for actuators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2" name="CustomShape 29"/>
          <p:cNvSpPr/>
          <p:nvPr/>
        </p:nvSpPr>
        <p:spPr>
          <a:xfrm>
            <a:off x="1955160" y="28080"/>
            <a:ext cx="5233320" cy="68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TVC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Links: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Documentation for uploading the firmware onto the vehicle: 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https://docs.px4.io/master/en/config/firmware.html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PX4 Controller Diagrams: 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https://dev.px4.io/master/en/flight_stack/controller_diagrams.html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Estimation/Localization library documentation: </a:t>
            </a:r>
            <a:r>
              <a:rPr b="0" lang="en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https://docs.px4.io/master/en/advanced_config/tuning_the_ecl_ekf.html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666720" y="2226600"/>
            <a:ext cx="2442960" cy="84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"/>
          <p:cNvSpPr/>
          <p:nvPr/>
        </p:nvSpPr>
        <p:spPr>
          <a:xfrm>
            <a:off x="728280" y="2514600"/>
            <a:ext cx="2309040" cy="48312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PX4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728280" y="1350720"/>
            <a:ext cx="1479600" cy="72504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Feedback Sensors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68" name="CustomShape 4"/>
          <p:cNvSpPr/>
          <p:nvPr/>
        </p:nvSpPr>
        <p:spPr>
          <a:xfrm>
            <a:off x="4082040" y="1135080"/>
            <a:ext cx="2442960" cy="1932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5"/>
          <p:cNvSpPr/>
          <p:nvPr/>
        </p:nvSpPr>
        <p:spPr>
          <a:xfrm>
            <a:off x="6997320" y="1179360"/>
            <a:ext cx="1479600" cy="188748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6"/>
          <p:cNvSpPr/>
          <p:nvPr/>
        </p:nvSpPr>
        <p:spPr>
          <a:xfrm>
            <a:off x="4756680" y="1179360"/>
            <a:ext cx="98352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ODRIOD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1" name="CustomShape 7"/>
          <p:cNvSpPr/>
          <p:nvPr/>
        </p:nvSpPr>
        <p:spPr>
          <a:xfrm>
            <a:off x="2208240" y="1713600"/>
            <a:ext cx="2474280" cy="214920"/>
          </a:xfrm>
          <a:prstGeom prst="bentConnector3">
            <a:avLst>
              <a:gd name="adj1" fmla="val 50002"/>
            </a:avLst>
          </a:pr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8"/>
          <p:cNvSpPr/>
          <p:nvPr/>
        </p:nvSpPr>
        <p:spPr>
          <a:xfrm>
            <a:off x="4682880" y="1740960"/>
            <a:ext cx="124128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ACS Controller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3" name="CustomShape 9"/>
          <p:cNvSpPr/>
          <p:nvPr/>
        </p:nvSpPr>
        <p:spPr>
          <a:xfrm>
            <a:off x="7183800" y="174096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Pitch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Roll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4" name="CustomShape 10"/>
          <p:cNvSpPr/>
          <p:nvPr/>
        </p:nvSpPr>
        <p:spPr>
          <a:xfrm>
            <a:off x="7183800" y="2242080"/>
            <a:ext cx="1071000" cy="37584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Yaw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5" name="CustomShape 11"/>
          <p:cNvSpPr/>
          <p:nvPr/>
        </p:nvSpPr>
        <p:spPr>
          <a:xfrm>
            <a:off x="7245360" y="1298520"/>
            <a:ext cx="983520" cy="2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Solenoid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6" name="CustomShape 12"/>
          <p:cNvSpPr/>
          <p:nvPr/>
        </p:nvSpPr>
        <p:spPr>
          <a:xfrm>
            <a:off x="4682880" y="2242440"/>
            <a:ext cx="1241280" cy="37584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Demodulator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7" name="CustomShape 13"/>
          <p:cNvSpPr/>
          <p:nvPr/>
        </p:nvSpPr>
        <p:spPr>
          <a:xfrm flipH="1" rot="10800000">
            <a:off x="3037320" y="2430720"/>
            <a:ext cx="1644840" cy="325800"/>
          </a:xfrm>
          <a:prstGeom prst="bentConnector3">
            <a:avLst>
              <a:gd name="adj1" fmla="val 50003"/>
            </a:avLst>
          </a:pr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4"/>
          <p:cNvSpPr/>
          <p:nvPr/>
        </p:nvSpPr>
        <p:spPr>
          <a:xfrm>
            <a:off x="5924520" y="1928880"/>
            <a:ext cx="1258920" cy="360"/>
          </a:xfrm>
          <a:prstGeom prst="bentConnector3">
            <a:avLst>
              <a:gd name="adj1" fmla="val 49995"/>
            </a:avLst>
          </a:prstGeom>
          <a:noFill/>
          <a:ln w="3816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5"/>
          <p:cNvSpPr/>
          <p:nvPr/>
        </p:nvSpPr>
        <p:spPr>
          <a:xfrm>
            <a:off x="5924520" y="2430360"/>
            <a:ext cx="1258920" cy="360"/>
          </a:xfrm>
          <a:prstGeom prst="bentConnector3">
            <a:avLst>
              <a:gd name="adj1" fmla="val 49995"/>
            </a:avLst>
          </a:prstGeom>
          <a:noFill/>
          <a:ln w="3816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6"/>
          <p:cNvSpPr/>
          <p:nvPr/>
        </p:nvSpPr>
        <p:spPr>
          <a:xfrm>
            <a:off x="666720" y="3224520"/>
            <a:ext cx="7809840" cy="12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Legend For Arrows: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0000"/>
                </a:solidFill>
                <a:latin typeface="Arial"/>
                <a:ea typeface="Arial"/>
              </a:rPr>
              <a:t>Sensor feedback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9900"/>
                </a:solidFill>
                <a:latin typeface="Arial"/>
                <a:ea typeface="Arial"/>
              </a:rPr>
              <a:t>Duty cycle for pitch and roll cold gas thrusters/relays/solenoids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9900ff"/>
                </a:solidFill>
                <a:latin typeface="Arial"/>
                <a:ea typeface="Arial"/>
              </a:rPr>
              <a:t>PWM corresponding to the yaw force desired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00ff"/>
                </a:solidFill>
                <a:latin typeface="Arial"/>
                <a:ea typeface="Arial"/>
              </a:rPr>
              <a:t>Duty cycle for yaw cold gas thrusters/relays/solenoids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1" name="CustomShape 17"/>
          <p:cNvSpPr/>
          <p:nvPr/>
        </p:nvSpPr>
        <p:spPr>
          <a:xfrm>
            <a:off x="1480320" y="2142000"/>
            <a:ext cx="983520" cy="1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Pixhawk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2" name="CustomShape 18"/>
          <p:cNvSpPr/>
          <p:nvPr/>
        </p:nvSpPr>
        <p:spPr>
          <a:xfrm>
            <a:off x="1468080" y="2076120"/>
            <a:ext cx="9720" cy="45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19"/>
          <p:cNvSpPr/>
          <p:nvPr/>
        </p:nvSpPr>
        <p:spPr>
          <a:xfrm>
            <a:off x="1995120" y="137160"/>
            <a:ext cx="515340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ACS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1751760" y="2049120"/>
            <a:ext cx="5809320" cy="227016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"/>
          <p:cNvSpPr/>
          <p:nvPr/>
        </p:nvSpPr>
        <p:spPr>
          <a:xfrm>
            <a:off x="3105000" y="2049120"/>
            <a:ext cx="310284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ACS Controller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1835640" y="2473560"/>
            <a:ext cx="2698560" cy="166392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Standard PID Controller With Low-Pass Filter on D Term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4778640" y="2473560"/>
            <a:ext cx="2698560" cy="1663920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Force to Duty Cycle Conversion Estimator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8" name="CustomShape 5"/>
          <p:cNvSpPr/>
          <p:nvPr/>
        </p:nvSpPr>
        <p:spPr>
          <a:xfrm>
            <a:off x="4534560" y="3305520"/>
            <a:ext cx="24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6"/>
          <p:cNvSpPr/>
          <p:nvPr/>
        </p:nvSpPr>
        <p:spPr>
          <a:xfrm flipH="1" rot="10800000">
            <a:off x="592920" y="3306240"/>
            <a:ext cx="12427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7"/>
          <p:cNvSpPr/>
          <p:nvPr/>
        </p:nvSpPr>
        <p:spPr>
          <a:xfrm>
            <a:off x="7477560" y="3305520"/>
            <a:ext cx="122184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8"/>
          <p:cNvSpPr/>
          <p:nvPr/>
        </p:nvSpPr>
        <p:spPr>
          <a:xfrm>
            <a:off x="630000" y="3011400"/>
            <a:ext cx="103392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Attitude Feedback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2" name="CustomShape 9"/>
          <p:cNvSpPr/>
          <p:nvPr/>
        </p:nvSpPr>
        <p:spPr>
          <a:xfrm>
            <a:off x="7648920" y="3011400"/>
            <a:ext cx="1033920" cy="24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Duty Cycle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3" name="CustomShape 10"/>
          <p:cNvSpPr/>
          <p:nvPr/>
        </p:nvSpPr>
        <p:spPr>
          <a:xfrm>
            <a:off x="0" y="703440"/>
            <a:ext cx="1253520" cy="54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1"/>
          <p:cNvSpPr/>
          <p:nvPr/>
        </p:nvSpPr>
        <p:spPr>
          <a:xfrm>
            <a:off x="31320" y="889200"/>
            <a:ext cx="1185120" cy="3114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2"/>
          <p:cNvSpPr/>
          <p:nvPr/>
        </p:nvSpPr>
        <p:spPr>
          <a:xfrm>
            <a:off x="31320" y="138960"/>
            <a:ext cx="759240" cy="46728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3"/>
          <p:cNvSpPr/>
          <p:nvPr/>
        </p:nvSpPr>
        <p:spPr>
          <a:xfrm>
            <a:off x="1752840" y="0"/>
            <a:ext cx="1253520" cy="1245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4"/>
          <p:cNvSpPr/>
          <p:nvPr/>
        </p:nvSpPr>
        <p:spPr>
          <a:xfrm>
            <a:off x="3249000" y="28440"/>
            <a:ext cx="759240" cy="1216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5"/>
          <p:cNvSpPr/>
          <p:nvPr/>
        </p:nvSpPr>
        <p:spPr>
          <a:xfrm>
            <a:off x="2098800" y="28440"/>
            <a:ext cx="504720" cy="18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16"/>
          <p:cNvSpPr/>
          <p:nvPr/>
        </p:nvSpPr>
        <p:spPr>
          <a:xfrm>
            <a:off x="790920" y="372960"/>
            <a:ext cx="1269720" cy="138600"/>
          </a:xfrm>
          <a:prstGeom prst="bentConnector3">
            <a:avLst>
              <a:gd name="adj1" fmla="val 50002"/>
            </a:avLst>
          </a:pr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7"/>
          <p:cNvSpPr/>
          <p:nvPr/>
        </p:nvSpPr>
        <p:spPr>
          <a:xfrm>
            <a:off x="2061000" y="390600"/>
            <a:ext cx="636840" cy="24192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ACS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1" name="CustomShape 18"/>
          <p:cNvSpPr/>
          <p:nvPr/>
        </p:nvSpPr>
        <p:spPr>
          <a:xfrm>
            <a:off x="3344400" y="390600"/>
            <a:ext cx="549720" cy="24192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19"/>
          <p:cNvSpPr/>
          <p:nvPr/>
        </p:nvSpPr>
        <p:spPr>
          <a:xfrm>
            <a:off x="3344400" y="713520"/>
            <a:ext cx="549720" cy="24192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0"/>
          <p:cNvSpPr/>
          <p:nvPr/>
        </p:nvSpPr>
        <p:spPr>
          <a:xfrm>
            <a:off x="3376080" y="105120"/>
            <a:ext cx="504720" cy="18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21"/>
          <p:cNvSpPr/>
          <p:nvPr/>
        </p:nvSpPr>
        <p:spPr>
          <a:xfrm>
            <a:off x="2061000" y="713880"/>
            <a:ext cx="636840" cy="24192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22"/>
          <p:cNvSpPr/>
          <p:nvPr/>
        </p:nvSpPr>
        <p:spPr>
          <a:xfrm flipH="1" rot="10800000">
            <a:off x="1217160" y="835200"/>
            <a:ext cx="843840" cy="209880"/>
          </a:xfrm>
          <a:prstGeom prst="bentConnector3">
            <a:avLst>
              <a:gd name="adj1" fmla="val 50003"/>
            </a:avLst>
          </a:prstGeom>
          <a:noFill/>
          <a:ln w="38160">
            <a:solidFill>
              <a:srgbClr val="99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3"/>
          <p:cNvSpPr/>
          <p:nvPr/>
        </p:nvSpPr>
        <p:spPr>
          <a:xfrm>
            <a:off x="2698200" y="511560"/>
            <a:ext cx="645840" cy="360"/>
          </a:xfrm>
          <a:prstGeom prst="bentConnector3">
            <a:avLst>
              <a:gd name="adj1" fmla="val 49995"/>
            </a:avLst>
          </a:prstGeom>
          <a:noFill/>
          <a:ln w="38160">
            <a:solidFill>
              <a:srgbClr val="ff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4"/>
          <p:cNvSpPr/>
          <p:nvPr/>
        </p:nvSpPr>
        <p:spPr>
          <a:xfrm>
            <a:off x="2698200" y="834840"/>
            <a:ext cx="645840" cy="360"/>
          </a:xfrm>
          <a:prstGeom prst="bentConnector3">
            <a:avLst>
              <a:gd name="adj1" fmla="val 49995"/>
            </a:avLst>
          </a:prstGeom>
          <a:noFill/>
          <a:ln w="38160">
            <a:solidFill>
              <a:srgbClr val="ff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5"/>
          <p:cNvSpPr/>
          <p:nvPr/>
        </p:nvSpPr>
        <p:spPr>
          <a:xfrm>
            <a:off x="417600" y="649080"/>
            <a:ext cx="504720" cy="1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6"/>
          <p:cNvSpPr/>
          <p:nvPr/>
        </p:nvSpPr>
        <p:spPr>
          <a:xfrm>
            <a:off x="411120" y="606600"/>
            <a:ext cx="4680" cy="29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7"/>
          <p:cNvSpPr/>
          <p:nvPr/>
        </p:nvSpPr>
        <p:spPr>
          <a:xfrm flipH="1">
            <a:off x="1777320" y="511560"/>
            <a:ext cx="282600" cy="183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28"/>
          <p:cNvSpPr/>
          <p:nvPr/>
        </p:nvSpPr>
        <p:spPr>
          <a:xfrm>
            <a:off x="2698200" y="511560"/>
            <a:ext cx="4715280" cy="157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1600200" y="628560"/>
            <a:ext cx="799920" cy="342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24V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1600200" y="3943440"/>
            <a:ext cx="799920" cy="342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6V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3143160" y="657360"/>
            <a:ext cx="74268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Relays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4457880" y="657360"/>
            <a:ext cx="74268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12 solenoids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6" name="CustomShape 5"/>
          <p:cNvSpPr/>
          <p:nvPr/>
        </p:nvSpPr>
        <p:spPr>
          <a:xfrm>
            <a:off x="3143160" y="1314360"/>
            <a:ext cx="74268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Avionics Computer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4114800" y="1314360"/>
            <a:ext cx="91404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Opto-isolator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8" name="CustomShape 7"/>
          <p:cNvSpPr/>
          <p:nvPr/>
        </p:nvSpPr>
        <p:spPr>
          <a:xfrm>
            <a:off x="5143680" y="1314360"/>
            <a:ext cx="39960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D/A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19" name="CustomShape 8"/>
          <p:cNvSpPr/>
          <p:nvPr/>
        </p:nvSpPr>
        <p:spPr>
          <a:xfrm>
            <a:off x="5829480" y="1314360"/>
            <a:ext cx="57132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Power Amp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20" name="CustomShape 9"/>
          <p:cNvSpPr/>
          <p:nvPr/>
        </p:nvSpPr>
        <p:spPr>
          <a:xfrm>
            <a:off x="6686640" y="1314360"/>
            <a:ext cx="57132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Gimbal Motors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21" name="CustomShape 10"/>
          <p:cNvSpPr/>
          <p:nvPr/>
        </p:nvSpPr>
        <p:spPr>
          <a:xfrm>
            <a:off x="2400480" y="800280"/>
            <a:ext cx="74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1"/>
          <p:cNvSpPr/>
          <p:nvPr/>
        </p:nvSpPr>
        <p:spPr>
          <a:xfrm>
            <a:off x="3886200" y="800280"/>
            <a:ext cx="57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2"/>
          <p:cNvSpPr/>
          <p:nvPr/>
        </p:nvSpPr>
        <p:spPr>
          <a:xfrm>
            <a:off x="2400480" y="1457280"/>
            <a:ext cx="74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3"/>
          <p:cNvSpPr/>
          <p:nvPr/>
        </p:nvSpPr>
        <p:spPr>
          <a:xfrm>
            <a:off x="3886200" y="1457280"/>
            <a:ext cx="228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4"/>
          <p:cNvSpPr/>
          <p:nvPr/>
        </p:nvSpPr>
        <p:spPr>
          <a:xfrm>
            <a:off x="5029200" y="1457280"/>
            <a:ext cx="11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5"/>
          <p:cNvSpPr/>
          <p:nvPr/>
        </p:nvSpPr>
        <p:spPr>
          <a:xfrm>
            <a:off x="5543640" y="1457280"/>
            <a:ext cx="28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6"/>
          <p:cNvSpPr/>
          <p:nvPr/>
        </p:nvSpPr>
        <p:spPr>
          <a:xfrm>
            <a:off x="6400800" y="1457280"/>
            <a:ext cx="285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7"/>
          <p:cNvSpPr/>
          <p:nvPr/>
        </p:nvSpPr>
        <p:spPr>
          <a:xfrm flipV="1">
            <a:off x="2400480" y="1599840"/>
            <a:ext cx="3714480" cy="2514240"/>
          </a:xfrm>
          <a:prstGeom prst="bentConnector2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8"/>
          <p:cNvSpPr/>
          <p:nvPr/>
        </p:nvSpPr>
        <p:spPr>
          <a:xfrm flipV="1">
            <a:off x="2400480" y="1599840"/>
            <a:ext cx="4571640" cy="2514240"/>
          </a:xfrm>
          <a:prstGeom prst="bentConnector2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9"/>
          <p:cNvSpPr/>
          <p:nvPr/>
        </p:nvSpPr>
        <p:spPr>
          <a:xfrm flipV="1" rot="5400000">
            <a:off x="3400200" y="-770760"/>
            <a:ext cx="28080" cy="2828520"/>
          </a:xfrm>
          <a:prstGeom prst="bentConnector3">
            <a:avLst>
              <a:gd name="adj1" fmla="val -600000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0"/>
          <p:cNvSpPr/>
          <p:nvPr/>
        </p:nvSpPr>
        <p:spPr>
          <a:xfrm flipV="1">
            <a:off x="3514680" y="942120"/>
            <a:ext cx="360" cy="37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1"/>
          <p:cNvSpPr/>
          <p:nvPr/>
        </p:nvSpPr>
        <p:spPr>
          <a:xfrm>
            <a:off x="3714840" y="2000160"/>
            <a:ext cx="91404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LDO regulator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33" name="CustomShape 22"/>
          <p:cNvSpPr/>
          <p:nvPr/>
        </p:nvSpPr>
        <p:spPr>
          <a:xfrm rot="16200000">
            <a:off x="2257200" y="2028960"/>
            <a:ext cx="1657080" cy="2171520"/>
          </a:xfrm>
          <a:prstGeom prst="bentConnector3">
            <a:avLst>
              <a:gd name="adj1" fmla="val 28731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3"/>
          <p:cNvSpPr/>
          <p:nvPr/>
        </p:nvSpPr>
        <p:spPr>
          <a:xfrm rot="16200000">
            <a:off x="4172040" y="1600560"/>
            <a:ext cx="399600" cy="3996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4"/>
          <p:cNvSpPr/>
          <p:nvPr/>
        </p:nvSpPr>
        <p:spPr>
          <a:xfrm flipV="1">
            <a:off x="4629240" y="1599120"/>
            <a:ext cx="713880" cy="542520"/>
          </a:xfrm>
          <a:prstGeom prst="bentConnector2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5"/>
          <p:cNvSpPr/>
          <p:nvPr/>
        </p:nvSpPr>
        <p:spPr>
          <a:xfrm>
            <a:off x="2800440" y="1943280"/>
            <a:ext cx="51408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IMU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37" name="CustomShape 26"/>
          <p:cNvSpPr/>
          <p:nvPr/>
        </p:nvSpPr>
        <p:spPr>
          <a:xfrm flipH="1" rot="16200000">
            <a:off x="2171880" y="1456920"/>
            <a:ext cx="456840" cy="799920"/>
          </a:xfrm>
          <a:prstGeom prst="bentConnector2">
            <a:avLst/>
          </a:prstGeom>
          <a:noFill/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7"/>
          <p:cNvSpPr/>
          <p:nvPr/>
        </p:nvSpPr>
        <p:spPr>
          <a:xfrm>
            <a:off x="6743880" y="285840"/>
            <a:ext cx="51408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Jet Engine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39" name="CustomShape 28"/>
          <p:cNvSpPr/>
          <p:nvPr/>
        </p:nvSpPr>
        <p:spPr>
          <a:xfrm>
            <a:off x="2685960" y="2457360"/>
            <a:ext cx="68544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Altimeter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0" name="Line 29"/>
          <p:cNvSpPr/>
          <p:nvPr/>
        </p:nvSpPr>
        <p:spPr>
          <a:xfrm>
            <a:off x="1771560" y="1600200"/>
            <a:ext cx="0" cy="971280"/>
          </a:xfrm>
          <a:prstGeom prst="line">
            <a:avLst/>
          </a:prstGeom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0"/>
          <p:cNvSpPr/>
          <p:nvPr/>
        </p:nvSpPr>
        <p:spPr>
          <a:xfrm>
            <a:off x="1771560" y="2571840"/>
            <a:ext cx="914040" cy="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1"/>
          <p:cNvSpPr/>
          <p:nvPr/>
        </p:nvSpPr>
        <p:spPr>
          <a:xfrm>
            <a:off x="1600200" y="1285920"/>
            <a:ext cx="799920" cy="34272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7.2V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3" name="CustomShape 32"/>
          <p:cNvSpPr/>
          <p:nvPr/>
        </p:nvSpPr>
        <p:spPr>
          <a:xfrm>
            <a:off x="6629400" y="743040"/>
            <a:ext cx="685440" cy="28548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Camera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544" name="CustomShape 33"/>
          <p:cNvSpPr/>
          <p:nvPr/>
        </p:nvSpPr>
        <p:spPr>
          <a:xfrm>
            <a:off x="1486080" y="4572000"/>
            <a:ext cx="577188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Bef>
                <a:spcPts val="524"/>
              </a:spcBef>
            </a:pPr>
            <a:r>
              <a:rPr b="0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Red lines are power lines and black lines are signal lines.  Ground and voltage lines have not been specified.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545" name="CustomShape 34"/>
          <p:cNvSpPr/>
          <p:nvPr/>
        </p:nvSpPr>
        <p:spPr>
          <a:xfrm>
            <a:off x="311760" y="66960"/>
            <a:ext cx="294552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Power System layout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Detailed Systems Definitions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211680" y="80964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Avionics &amp; Wireless System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GNC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Engine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Note what follows are examples of the kind of information that should be included in various sections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Top Level Performance Specs (can be actual hdwe specs or not)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Picture 4" descr=""/>
          <p:cNvPicPr/>
          <p:nvPr/>
        </p:nvPicPr>
        <p:blipFill>
          <a:blip r:embed="rId1"/>
          <a:stretch/>
        </p:blipFill>
        <p:spPr>
          <a:xfrm>
            <a:off x="2940120" y="1017360"/>
            <a:ext cx="5352840" cy="4014720"/>
          </a:xfrm>
          <a:prstGeom prst="rect">
            <a:avLst/>
          </a:prstGeom>
          <a:ln>
            <a:noFill/>
          </a:ln>
        </p:spPr>
      </p:pic>
      <p:sp>
        <p:nvSpPr>
          <p:cNvPr id="550" name="CustomShape 2"/>
          <p:cNvSpPr/>
          <p:nvPr/>
        </p:nvSpPr>
        <p:spPr>
          <a:xfrm>
            <a:off x="132120" y="1833120"/>
            <a:ext cx="2576880" cy="11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Antarkish for electronics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Michael S for vehicle structure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Kendra for ACS System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TBD for Jet Engine System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066680" y="0"/>
            <a:ext cx="6705360" cy="371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Primary Flight Requirements for LEAPFROG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500040" y="657360"/>
            <a:ext cx="8186400" cy="3485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57040" indent="-256680">
              <a:lnSpc>
                <a:spcPct val="100000"/>
              </a:lnSpc>
              <a:spcBef>
                <a:spcPts val="329"/>
              </a:spcBef>
              <a:tabLst>
                <a:tab algn="l" pos="0"/>
              </a:tabLst>
            </a:pPr>
            <a:r>
              <a:rPr b="1" lang="en-US" sz="1650" spc="-1" strike="noStrike" u="sng">
                <a:solidFill>
                  <a:srgbClr val="000000"/>
                </a:solidFill>
                <a:uFillTx/>
                <a:latin typeface="Arial"/>
                <a:ea typeface="ＭＳ Ｐゴシック"/>
              </a:rPr>
              <a:t>Flight Goals</a:t>
            </a:r>
            <a:r>
              <a:rPr b="1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329"/>
              </a:spcBef>
              <a:buClr>
                <a:srgbClr val="800000"/>
              </a:buClr>
              <a:buFont typeface="Wingdings 2" charset="2"/>
              <a:buChar char=""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&gt;2.5 meters in height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329"/>
              </a:spcBef>
              <a:buClr>
                <a:srgbClr val="800000"/>
              </a:buClr>
              <a:buFont typeface="Wingdings 2" charset="2"/>
              <a:buChar char=""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10 second to 60 second max flight duration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329"/>
              </a:spcBef>
              <a:buClr>
                <a:srgbClr val="800000"/>
              </a:buClr>
              <a:buFont typeface="Wingdings 2" charset="2"/>
              <a:buChar char=""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Stability in roll, pitch, and yaw during hover and translation (+/- 0.5 deg)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329"/>
              </a:spcBef>
              <a:buClr>
                <a:srgbClr val="800000"/>
              </a:buClr>
              <a:buFont typeface="Wingdings 2" charset="2"/>
              <a:buChar char=""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Control over altitude (+/- 0.5 meter)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329"/>
              </a:spcBef>
              <a:buClr>
                <a:srgbClr val="800000"/>
              </a:buClr>
              <a:buFont typeface="Wingdings 2" charset="2"/>
              <a:buChar char=""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Active abort contingencies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329"/>
              </a:spcBef>
              <a:tabLst>
                <a:tab algn="l" pos="0"/>
              </a:tabLst>
            </a:pPr>
            <a:r>
              <a:rPr b="1" lang="en-US" sz="1650" spc="-1" strike="noStrike" u="sng">
                <a:solidFill>
                  <a:srgbClr val="000000"/>
                </a:solidFill>
                <a:uFillTx/>
                <a:latin typeface="Arial"/>
                <a:ea typeface="ＭＳ Ｐゴシック"/>
              </a:rPr>
              <a:t>Off-Board Goals</a:t>
            </a:r>
            <a:r>
              <a:rPr b="1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329"/>
              </a:spcBef>
              <a:buClr>
                <a:srgbClr val="800000"/>
              </a:buClr>
              <a:buFont typeface="Wingdings 2" charset="2"/>
              <a:buChar char=""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Ground control authority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329"/>
              </a:spcBef>
              <a:buClr>
                <a:srgbClr val="800000"/>
              </a:buClr>
              <a:buFont typeface="Wingdings 2" charset="2"/>
              <a:buChar char=""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Command override authority during flight from Ground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329"/>
              </a:spcBef>
              <a:buClr>
                <a:srgbClr val="800000"/>
              </a:buClr>
              <a:buFont typeface="Wingdings 2" charset="2"/>
              <a:buChar char=""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Turnaround of LEAPFROG flight to flight within 15 minutes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329"/>
              </a:spcBef>
              <a:buClr>
                <a:srgbClr val="800000"/>
              </a:buClr>
              <a:buFont typeface="Wingdings 2" charset="2"/>
              <a:buChar char=""/>
              <a:tabLst>
                <a:tab algn="l" pos="0"/>
              </a:tabLst>
            </a:pPr>
            <a:r>
              <a:rPr b="0" lang="en-US" sz="16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Analysis of accuracy and efficiency of system components</a:t>
            </a: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tabLst>
                <a:tab algn="l" pos="0"/>
              </a:tabLst>
            </a:pPr>
            <a:endParaRPr b="0" lang="en-US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311760" y="493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Common Flight Axes definitions for Code and hdwe orientation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211680" y="1456920"/>
            <a:ext cx="23774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Andrew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3" name="Picture 2" descr=""/>
          <p:cNvPicPr/>
          <p:nvPr/>
        </p:nvPicPr>
        <p:blipFill>
          <a:blip r:embed="rId1"/>
          <a:stretch/>
        </p:blipFill>
        <p:spPr>
          <a:xfrm>
            <a:off x="2725200" y="1007280"/>
            <a:ext cx="5154120" cy="386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31176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Layout of Hardware (either actual photo or CAD, doesn’t matter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211680" y="947160"/>
            <a:ext cx="8520120" cy="614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Michael et al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Picture 8" descr=""/>
          <p:cNvPicPr/>
          <p:nvPr/>
        </p:nvPicPr>
        <p:blipFill>
          <a:blip r:embed="rId1"/>
          <a:stretch/>
        </p:blipFill>
        <p:spPr>
          <a:xfrm>
            <a:off x="-65880" y="1424520"/>
            <a:ext cx="4716720" cy="3537360"/>
          </a:xfrm>
          <a:prstGeom prst="rect">
            <a:avLst/>
          </a:prstGeom>
          <a:ln>
            <a:noFill/>
          </a:ln>
        </p:spPr>
      </p:pic>
      <p:pic>
        <p:nvPicPr>
          <p:cNvPr id="557" name="Picture 10" descr=""/>
          <p:cNvPicPr/>
          <p:nvPr/>
        </p:nvPicPr>
        <p:blipFill>
          <a:blip r:embed="rId2"/>
          <a:stretch/>
        </p:blipFill>
        <p:spPr>
          <a:xfrm>
            <a:off x="4851360" y="1442520"/>
            <a:ext cx="4080600" cy="306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211680" y="-82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Define CG/MOI/CE Location/Effects etc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TextShape 2"/>
          <p:cNvSpPr txBox="1"/>
          <p:nvPr/>
        </p:nvSpPr>
        <p:spPr>
          <a:xfrm>
            <a:off x="211680" y="809640"/>
            <a:ext cx="2490840" cy="1269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Michael/Andrew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0" name="Picture 2" descr=""/>
          <p:cNvPicPr/>
          <p:nvPr/>
        </p:nvPicPr>
        <p:blipFill>
          <a:blip r:embed="rId1"/>
          <a:stretch/>
        </p:blipFill>
        <p:spPr>
          <a:xfrm>
            <a:off x="5503320" y="2007360"/>
            <a:ext cx="3428640" cy="2571480"/>
          </a:xfrm>
          <a:prstGeom prst="rect">
            <a:avLst/>
          </a:prstGeom>
          <a:ln>
            <a:noFill/>
          </a:ln>
        </p:spPr>
      </p:pic>
      <p:pic>
        <p:nvPicPr>
          <p:cNvPr id="561" name="Picture 4" descr=""/>
          <p:cNvPicPr/>
          <p:nvPr/>
        </p:nvPicPr>
        <p:blipFill>
          <a:blip r:embed="rId2"/>
          <a:stretch/>
        </p:blipFill>
        <p:spPr>
          <a:xfrm>
            <a:off x="2582280" y="564480"/>
            <a:ext cx="3469320" cy="2601720"/>
          </a:xfrm>
          <a:prstGeom prst="rect">
            <a:avLst/>
          </a:prstGeom>
          <a:ln>
            <a:noFill/>
          </a:ln>
        </p:spPr>
      </p:pic>
      <p:pic>
        <p:nvPicPr>
          <p:cNvPr id="562" name="Picture 6" descr=""/>
          <p:cNvPicPr/>
          <p:nvPr/>
        </p:nvPicPr>
        <p:blipFill>
          <a:blip r:embed="rId3"/>
          <a:stretch/>
        </p:blipFill>
        <p:spPr>
          <a:xfrm>
            <a:off x="107640" y="2719440"/>
            <a:ext cx="3303000" cy="247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Avionics and Wireless Systems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TextShape 2"/>
          <p:cNvSpPr txBox="1"/>
          <p:nvPr/>
        </p:nvSpPr>
        <p:spPr>
          <a:xfrm>
            <a:off x="211680" y="80964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Antariksh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5" name="Picture 2" descr=""/>
          <p:cNvPicPr/>
          <p:nvPr/>
        </p:nvPicPr>
        <p:blipFill>
          <a:blip r:embed="rId1"/>
          <a:stretch/>
        </p:blipFill>
        <p:spPr>
          <a:xfrm>
            <a:off x="1421280" y="1328040"/>
            <a:ext cx="5080320" cy="381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-633960" y="485496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fld id="{60B89421-DD8A-4ADE-9B17-8B57541E1513}" type="datetime1">
              <a:rPr b="1" lang="en-US" sz="1050" spc="-1" strike="noStrike">
                <a:solidFill>
                  <a:srgbClr val="c00000"/>
                </a:solidFill>
                <a:latin typeface="Arial"/>
                <a:ea typeface="Arial"/>
              </a:rPr>
              <a:t>11/10/2020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567" name="Picture 8" descr=""/>
          <p:cNvPicPr/>
          <p:nvPr/>
        </p:nvPicPr>
        <p:blipFill>
          <a:blip r:embed="rId1"/>
          <a:srcRect l="1218" t="0" r="1218" b="0"/>
          <a:stretch/>
        </p:blipFill>
        <p:spPr>
          <a:xfrm>
            <a:off x="3325320" y="4802760"/>
            <a:ext cx="2492640" cy="258120"/>
          </a:xfrm>
          <a:prstGeom prst="rect">
            <a:avLst/>
          </a:prstGeom>
          <a:ln>
            <a:noFill/>
          </a:ln>
        </p:spPr>
      </p:pic>
      <p:sp>
        <p:nvSpPr>
          <p:cNvPr id="568" name="TextShape 2"/>
          <p:cNvSpPr txBox="1"/>
          <p:nvPr/>
        </p:nvSpPr>
        <p:spPr>
          <a:xfrm>
            <a:off x="6972120" y="48697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6846C3AA-8319-4CAF-A018-32F5373164E1}" type="slidenum">
              <a:rPr b="0" lang="en-GB" sz="1050" spc="-1" strike="noStrike">
                <a:solidFill>
                  <a:srgbClr val="c00000"/>
                </a:solidFill>
                <a:latin typeface="Arial"/>
                <a:ea typeface="Arial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569" name="CustomShape 3"/>
          <p:cNvSpPr/>
          <p:nvPr/>
        </p:nvSpPr>
        <p:spPr>
          <a:xfrm>
            <a:off x="99360" y="102240"/>
            <a:ext cx="6161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00000"/>
                </a:solidFill>
                <a:latin typeface="Arial"/>
                <a:ea typeface="Arial"/>
              </a:rPr>
              <a:t>Avionics uses COTS Processor(s)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0" name="CustomShape 4"/>
          <p:cNvSpPr/>
          <p:nvPr/>
        </p:nvSpPr>
        <p:spPr>
          <a:xfrm>
            <a:off x="2655360" y="739080"/>
            <a:ext cx="308268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latin typeface="Times New Roman"/>
                <a:ea typeface="Arial"/>
              </a:rPr>
              <a:t>Current Circuit Design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571" name="Picture 16" descr="A circuit board&#10;&#10;Description automatically generated"/>
          <p:cNvPicPr/>
          <p:nvPr/>
        </p:nvPicPr>
        <p:blipFill>
          <a:blip r:embed="rId2"/>
          <a:stretch/>
        </p:blipFill>
        <p:spPr>
          <a:xfrm rot="16200000">
            <a:off x="5105160" y="828720"/>
            <a:ext cx="3200400" cy="4267080"/>
          </a:xfrm>
          <a:prstGeom prst="rect">
            <a:avLst/>
          </a:prstGeom>
          <a:ln w="19080">
            <a:solidFill>
              <a:srgbClr val="c00000"/>
            </a:solidFill>
            <a:miter/>
          </a:ln>
        </p:spPr>
      </p:pic>
      <p:pic>
        <p:nvPicPr>
          <p:cNvPr id="572" name="Picture 17" descr=""/>
          <p:cNvPicPr/>
          <p:nvPr/>
        </p:nvPicPr>
        <p:blipFill>
          <a:blip r:embed="rId3"/>
          <a:stretch/>
        </p:blipFill>
        <p:spPr>
          <a:xfrm>
            <a:off x="304560" y="1206360"/>
            <a:ext cx="3975840" cy="3355560"/>
          </a:xfrm>
          <a:prstGeom prst="rect">
            <a:avLst/>
          </a:prstGeom>
          <a:ln w="19080">
            <a:solidFill>
              <a:srgbClr val="c00000"/>
            </a:solidFill>
            <a:miter/>
          </a:ln>
        </p:spPr>
      </p:pic>
      <p:sp>
        <p:nvSpPr>
          <p:cNvPr id="573" name="CustomShape 5"/>
          <p:cNvSpPr/>
          <p:nvPr/>
        </p:nvSpPr>
        <p:spPr>
          <a:xfrm>
            <a:off x="5047920" y="1119240"/>
            <a:ext cx="92484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30" spc="-1" strike="noStrike">
                <a:solidFill>
                  <a:srgbClr val="c00000"/>
                </a:solidFill>
                <a:latin typeface="Times New Roman"/>
                <a:ea typeface="Arial"/>
              </a:rPr>
              <a:t>IMU</a:t>
            </a:r>
            <a:endParaRPr b="0" lang="en-US" sz="1130" spc="-1" strike="noStrike"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>
            <a:off x="7296480" y="1049040"/>
            <a:ext cx="92484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30" spc="-1" strike="noStrike">
                <a:solidFill>
                  <a:srgbClr val="c00000"/>
                </a:solidFill>
                <a:latin typeface="Times New Roman"/>
                <a:ea typeface="Arial"/>
              </a:rPr>
              <a:t>Odroid XU4</a:t>
            </a:r>
            <a:endParaRPr b="0" lang="en-US" sz="1130" spc="-1" strike="noStrike">
              <a:latin typeface="Arial"/>
            </a:endParaRPr>
          </a:p>
        </p:txBody>
      </p:sp>
      <p:sp>
        <p:nvSpPr>
          <p:cNvPr id="575" name="CustomShape 7"/>
          <p:cNvSpPr/>
          <p:nvPr/>
        </p:nvSpPr>
        <p:spPr>
          <a:xfrm>
            <a:off x="7634160" y="4683600"/>
            <a:ext cx="924840" cy="26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30" spc="-1" strike="noStrike">
                <a:solidFill>
                  <a:srgbClr val="c00000"/>
                </a:solidFill>
                <a:latin typeface="Times New Roman"/>
                <a:ea typeface="Arial"/>
              </a:rPr>
              <a:t>Relay Board</a:t>
            </a:r>
            <a:endParaRPr b="0" lang="en-US" sz="1130" spc="-1" strike="noStrike">
              <a:latin typeface="Arial"/>
            </a:endParaRPr>
          </a:p>
        </p:txBody>
      </p:sp>
      <p:sp>
        <p:nvSpPr>
          <p:cNvPr id="576" name="CustomShape 8"/>
          <p:cNvSpPr/>
          <p:nvPr/>
        </p:nvSpPr>
        <p:spPr>
          <a:xfrm>
            <a:off x="4440240" y="3997800"/>
            <a:ext cx="924840" cy="43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130" spc="-1" strike="noStrike">
                <a:solidFill>
                  <a:srgbClr val="c00000"/>
                </a:solidFill>
                <a:latin typeface="Times New Roman"/>
                <a:ea typeface="Arial"/>
              </a:rPr>
              <a:t>Grounding Blocks</a:t>
            </a:r>
            <a:endParaRPr b="0" lang="en-US" sz="1130" spc="-1" strike="noStrike">
              <a:latin typeface="Arial"/>
            </a:endParaRPr>
          </a:p>
        </p:txBody>
      </p:sp>
      <p:sp>
        <p:nvSpPr>
          <p:cNvPr id="577" name="CustomShape 9"/>
          <p:cNvSpPr/>
          <p:nvPr/>
        </p:nvSpPr>
        <p:spPr>
          <a:xfrm>
            <a:off x="5661720" y="1240560"/>
            <a:ext cx="153720" cy="30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10"/>
          <p:cNvSpPr/>
          <p:nvPr/>
        </p:nvSpPr>
        <p:spPr>
          <a:xfrm flipH="1">
            <a:off x="7566840" y="1314360"/>
            <a:ext cx="191160" cy="68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11"/>
          <p:cNvSpPr/>
          <p:nvPr/>
        </p:nvSpPr>
        <p:spPr>
          <a:xfrm flipV="1">
            <a:off x="4902840" y="3204720"/>
            <a:ext cx="321840" cy="79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12"/>
          <p:cNvSpPr/>
          <p:nvPr/>
        </p:nvSpPr>
        <p:spPr>
          <a:xfrm flipV="1">
            <a:off x="4902840" y="3306240"/>
            <a:ext cx="1069560" cy="69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3"/>
          <p:cNvSpPr/>
          <p:nvPr/>
        </p:nvSpPr>
        <p:spPr>
          <a:xfrm flipH="1" flipV="1">
            <a:off x="7870680" y="4217760"/>
            <a:ext cx="142560" cy="48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chemeClr val="accent1"/>
          </a:solidFill>
          <a:ln w="936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Avionics Primary function list (can be pseudo commands, but list of what you need the avionics to do)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3" name="Picture 2" descr=""/>
          <p:cNvPicPr/>
          <p:nvPr/>
        </p:nvPicPr>
        <p:blipFill>
          <a:blip r:embed="rId1"/>
          <a:stretch/>
        </p:blipFill>
        <p:spPr>
          <a:xfrm>
            <a:off x="3067200" y="1277640"/>
            <a:ext cx="5154120" cy="3865320"/>
          </a:xfrm>
          <a:prstGeom prst="rect">
            <a:avLst/>
          </a:prstGeom>
          <a:ln>
            <a:noFill/>
          </a:ln>
        </p:spPr>
      </p:pic>
      <p:sp>
        <p:nvSpPr>
          <p:cNvPr id="584" name="TextShape 2"/>
          <p:cNvSpPr txBox="1"/>
          <p:nvPr/>
        </p:nvSpPr>
        <p:spPr>
          <a:xfrm>
            <a:off x="311760" y="1621800"/>
            <a:ext cx="233388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Antariksh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Avionics Timing of functions…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TextShape 2"/>
          <p:cNvSpPr txBox="1"/>
          <p:nvPr/>
        </p:nvSpPr>
        <p:spPr>
          <a:xfrm>
            <a:off x="211680" y="809640"/>
            <a:ext cx="8520120" cy="396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Antariksh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7" name="Picture 2" descr=""/>
          <p:cNvPicPr/>
          <p:nvPr/>
        </p:nvPicPr>
        <p:blipFill>
          <a:blip r:embed="rId1"/>
          <a:stretch/>
        </p:blipFill>
        <p:spPr>
          <a:xfrm>
            <a:off x="1143000" y="1206000"/>
            <a:ext cx="5249520" cy="393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31176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Wireless System Requirements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Picture 3" descr=""/>
          <p:cNvPicPr/>
          <p:nvPr/>
        </p:nvPicPr>
        <p:blipFill>
          <a:blip r:embed="rId1"/>
          <a:stretch/>
        </p:blipFill>
        <p:spPr>
          <a:xfrm>
            <a:off x="1143000" y="1192680"/>
            <a:ext cx="5267520" cy="3950280"/>
          </a:xfrm>
          <a:prstGeom prst="rect">
            <a:avLst/>
          </a:prstGeom>
          <a:ln>
            <a:noFill/>
          </a:ln>
        </p:spPr>
      </p:pic>
      <p:sp>
        <p:nvSpPr>
          <p:cNvPr id="590" name="TextShape 2"/>
          <p:cNvSpPr txBox="1"/>
          <p:nvPr/>
        </p:nvSpPr>
        <p:spPr>
          <a:xfrm>
            <a:off x="311760" y="675000"/>
            <a:ext cx="8520120" cy="517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Antariksh/Daniel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xtShape 1"/>
          <p:cNvSpPr txBox="1"/>
          <p:nvPr/>
        </p:nvSpPr>
        <p:spPr>
          <a:xfrm>
            <a:off x="31176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Command and Telemetry List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(Antariksh + ?)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TextShape 2"/>
          <p:cNvSpPr txBox="1"/>
          <p:nvPr/>
        </p:nvSpPr>
        <p:spPr>
          <a:xfrm>
            <a:off x="0" y="43272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What does the wireless link have to send up and down to the vehicle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3" name="Picture 2" descr=""/>
          <p:cNvPicPr/>
          <p:nvPr/>
        </p:nvPicPr>
        <p:blipFill>
          <a:blip r:embed="rId1"/>
          <a:stretch/>
        </p:blipFill>
        <p:spPr>
          <a:xfrm>
            <a:off x="1143000" y="1200240"/>
            <a:ext cx="5257440" cy="394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Shape 1"/>
          <p:cNvSpPr txBox="1"/>
          <p:nvPr/>
        </p:nvSpPr>
        <p:spPr>
          <a:xfrm>
            <a:off x="239040" y="144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Ground Control for Communications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(Antariksh)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TextShape 2"/>
          <p:cNvSpPr txBox="1"/>
          <p:nvPr/>
        </p:nvSpPr>
        <p:spPr>
          <a:xfrm>
            <a:off x="311760" y="58680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What does it have to do?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6" name="Picture 3" descr=""/>
          <p:cNvPicPr/>
          <p:nvPr/>
        </p:nvPicPr>
        <p:blipFill>
          <a:blip r:embed="rId1"/>
          <a:stretch/>
        </p:blipFill>
        <p:spPr>
          <a:xfrm>
            <a:off x="1143000" y="1068840"/>
            <a:ext cx="5432400" cy="407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311760" y="1407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Artemis LEAPFROG Competition Requirements 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Arial"/>
              </a:rPr>
              <a:t>(Belzberg et al)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254520" y="863640"/>
            <a:ext cx="8520120" cy="4041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Goals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Provide off-board remote capability for teams to develop flight algorithms using LEAFPROG components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Provide them basics on vehicle dynamics, characteristics, sensor capabilities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Tie the software pre-flight challenge, to the flight challenge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Implementation Recommendations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Fly a separate COTS based microprocessor that can be purchased by any/all teams (PixHawk)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Develop onboard LEAP an override function that continues nominal flight to land, if the competition team code or flight algorithms are off-nominal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Provide competition teams specific limits on key variables: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595959"/>
              </a:buClr>
              <a:buFont typeface="Arial"/>
              <a:buChar char="■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Altitude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595959"/>
              </a:buClr>
              <a:buFont typeface="Arial"/>
              <a:buChar char="■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Altitude rate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595959"/>
              </a:buClr>
              <a:buFont typeface="Arial"/>
              <a:buChar char="■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X, Y field location limits (Geo Fence)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595959"/>
              </a:buClr>
              <a:buFont typeface="Arial"/>
              <a:buChar char="■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Velocity of vehicle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595959"/>
              </a:buClr>
              <a:buFont typeface="Arial"/>
              <a:buChar char="■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Angle of Gimbal commanded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371600" indent="-31716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Wireless components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(Antariksh)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TextShape 2"/>
          <p:cNvSpPr txBox="1"/>
          <p:nvPr/>
        </p:nvSpPr>
        <p:spPr>
          <a:xfrm>
            <a:off x="211680" y="80964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Show transmitter and antenna, validates it will work on larger range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9" name="Picture 2" descr=""/>
          <p:cNvPicPr/>
          <p:nvPr/>
        </p:nvPicPr>
        <p:blipFill>
          <a:blip r:embed="rId1"/>
          <a:stretch/>
        </p:blipFill>
        <p:spPr>
          <a:xfrm>
            <a:off x="3297960" y="1295640"/>
            <a:ext cx="5130360" cy="384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IMU Characteristics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(Jose?)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TextShape 2"/>
          <p:cNvSpPr txBox="1"/>
          <p:nvPr/>
        </p:nvSpPr>
        <p:spPr>
          <a:xfrm>
            <a:off x="264240" y="75384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Must show drift, static/dynamic displacement with accel etc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2" name="Picture 2" descr=""/>
          <p:cNvPicPr/>
          <p:nvPr/>
        </p:nvPicPr>
        <p:blipFill>
          <a:blip r:embed="rId1"/>
          <a:stretch/>
        </p:blipFill>
        <p:spPr>
          <a:xfrm>
            <a:off x="104760" y="1289520"/>
            <a:ext cx="3380400" cy="2535120"/>
          </a:xfrm>
          <a:prstGeom prst="rect">
            <a:avLst/>
          </a:prstGeom>
          <a:ln>
            <a:noFill/>
          </a:ln>
        </p:spPr>
      </p:pic>
      <p:pic>
        <p:nvPicPr>
          <p:cNvPr id="603" name="Picture 6" descr=""/>
          <p:cNvPicPr/>
          <p:nvPr/>
        </p:nvPicPr>
        <p:blipFill>
          <a:blip r:embed="rId2"/>
          <a:stretch/>
        </p:blipFill>
        <p:spPr>
          <a:xfrm>
            <a:off x="6061680" y="1289520"/>
            <a:ext cx="2770200" cy="2077560"/>
          </a:xfrm>
          <a:prstGeom prst="rect">
            <a:avLst/>
          </a:prstGeom>
          <a:ln>
            <a:noFill/>
          </a:ln>
        </p:spPr>
      </p:pic>
      <p:pic>
        <p:nvPicPr>
          <p:cNvPr id="604" name="Picture 7" descr=""/>
          <p:cNvPicPr/>
          <p:nvPr/>
        </p:nvPicPr>
        <p:blipFill>
          <a:blip r:embed="rId3"/>
          <a:stretch/>
        </p:blipFill>
        <p:spPr>
          <a:xfrm>
            <a:off x="3401280" y="2772360"/>
            <a:ext cx="2919600" cy="218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GNC and Engine Control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TextShape 2"/>
          <p:cNvSpPr txBox="1"/>
          <p:nvPr/>
        </p:nvSpPr>
        <p:spPr>
          <a:xfrm>
            <a:off x="211680" y="80964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LEAPFROG has two methods for stability and translation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595959"/>
                </a:solidFill>
                <a:latin typeface="Arial"/>
                <a:ea typeface="Arial"/>
              </a:rPr>
              <a:t>Cold Gas Attitude Control System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595959"/>
                </a:solidFill>
                <a:latin typeface="Arial"/>
                <a:ea typeface="Arial"/>
              </a:rPr>
              <a:t>Thrust Vector Control for Engine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A comparison on best method to combine or separate functions was executed early on the program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7" name="Picture 2" descr=""/>
          <p:cNvPicPr/>
          <p:nvPr/>
        </p:nvPicPr>
        <p:blipFill>
          <a:blip r:embed="rId1"/>
          <a:stretch/>
        </p:blipFill>
        <p:spPr>
          <a:xfrm>
            <a:off x="3767040" y="2780640"/>
            <a:ext cx="2908800" cy="218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extShape 1"/>
          <p:cNvSpPr txBox="1"/>
          <p:nvPr/>
        </p:nvSpPr>
        <p:spPr>
          <a:xfrm>
            <a:off x="340920" y="64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Early analysis on Engine Torque to ACS response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9" name="Google Shape;103;p15" descr=""/>
          <p:cNvPicPr/>
          <p:nvPr/>
        </p:nvPicPr>
        <p:blipFill>
          <a:blip r:embed="rId1"/>
          <a:stretch/>
        </p:blipFill>
        <p:spPr>
          <a:xfrm>
            <a:off x="3208320" y="636840"/>
            <a:ext cx="5652720" cy="3177000"/>
          </a:xfrm>
          <a:prstGeom prst="rect">
            <a:avLst/>
          </a:prstGeom>
          <a:ln>
            <a:noFill/>
          </a:ln>
        </p:spPr>
      </p:pic>
      <p:sp>
        <p:nvSpPr>
          <p:cNvPr id="610" name="CustomShape 2"/>
          <p:cNvSpPr/>
          <p:nvPr/>
        </p:nvSpPr>
        <p:spPr>
          <a:xfrm>
            <a:off x="3579480" y="3886560"/>
            <a:ext cx="5564520" cy="82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Link to full document: </a:t>
            </a:r>
            <a:r>
              <a:rPr b="0" lang="en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https://docs.google.com/document/d/1CP5_ekTFtuK3u4mSZqckigZ51Cf-EMv6XL89iKFO6wk/edit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11" name="Google Shape;105;p15" descr=""/>
          <p:cNvPicPr/>
          <p:nvPr/>
        </p:nvPicPr>
        <p:blipFill>
          <a:blip r:embed="rId3"/>
          <a:stretch/>
        </p:blipFill>
        <p:spPr>
          <a:xfrm>
            <a:off x="152280" y="789120"/>
            <a:ext cx="2593080" cy="1944720"/>
          </a:xfrm>
          <a:prstGeom prst="rect">
            <a:avLst/>
          </a:prstGeom>
          <a:ln>
            <a:noFill/>
          </a:ln>
        </p:spPr>
      </p:pic>
      <p:pic>
        <p:nvPicPr>
          <p:cNvPr id="612" name="Google Shape;106;p15" descr=""/>
          <p:cNvPicPr/>
          <p:nvPr/>
        </p:nvPicPr>
        <p:blipFill>
          <a:blip r:embed="rId4"/>
          <a:stretch/>
        </p:blipFill>
        <p:spPr>
          <a:xfrm>
            <a:off x="152280" y="587520"/>
            <a:ext cx="3130920" cy="2348280"/>
          </a:xfrm>
          <a:prstGeom prst="rect">
            <a:avLst/>
          </a:prstGeom>
          <a:ln>
            <a:noFill/>
          </a:ln>
        </p:spPr>
      </p:pic>
      <p:pic>
        <p:nvPicPr>
          <p:cNvPr id="613" name="Google Shape;107;p15" descr=""/>
          <p:cNvPicPr/>
          <p:nvPr/>
        </p:nvPicPr>
        <p:blipFill>
          <a:blip r:embed="rId5"/>
          <a:stretch/>
        </p:blipFill>
        <p:spPr>
          <a:xfrm>
            <a:off x="344880" y="2854800"/>
            <a:ext cx="3051000" cy="228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95;p14" descr=""/>
          <p:cNvPicPr/>
          <p:nvPr/>
        </p:nvPicPr>
        <p:blipFill>
          <a:blip r:embed="rId1"/>
          <a:stretch/>
        </p:blipFill>
        <p:spPr>
          <a:xfrm>
            <a:off x="79920" y="893520"/>
            <a:ext cx="8911440" cy="3978000"/>
          </a:xfrm>
          <a:prstGeom prst="rect">
            <a:avLst/>
          </a:prstGeom>
          <a:ln>
            <a:noFill/>
          </a:ln>
        </p:spPr>
      </p:pic>
      <p:sp>
        <p:nvSpPr>
          <p:cNvPr id="615" name="CustomShape 1"/>
          <p:cNvSpPr/>
          <p:nvPr/>
        </p:nvSpPr>
        <p:spPr>
          <a:xfrm>
            <a:off x="233640" y="1054080"/>
            <a:ext cx="3024360" cy="31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6" name="TextShape 2"/>
          <p:cNvSpPr txBox="1"/>
          <p:nvPr/>
        </p:nvSpPr>
        <p:spPr>
          <a:xfrm>
            <a:off x="340920" y="64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TVC/ACS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configuration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s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evaluated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311760" y="889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Option X Selected:  But challenges exist with two different control methods and systems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(Nikita)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TextShape 2"/>
          <p:cNvSpPr txBox="1"/>
          <p:nvPr/>
        </p:nvSpPr>
        <p:spPr>
          <a:xfrm>
            <a:off x="171360" y="101988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Plan is to use each for separate functions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Cold Gas Attitude Control System for Vehicle platform stability relative to Earth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Thrust Vector Control of Engine for Translation 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Both are operated and commanded from the primary avoicis processor (Arduino)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For Student competition challenge, each team will program a PixHawk controller, that is independent from Arduino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But all commands to engine and TVC actuator go through Arduino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Key challenges: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Timing differences between what is sent from PixHawk to Arduino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Delays induced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Instability from TVC adds to ACS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Instability from ACS adds to TVC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TBD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Picture 2" descr=""/>
          <p:cNvPicPr/>
          <p:nvPr/>
        </p:nvPicPr>
        <p:blipFill>
          <a:blip r:embed="rId1"/>
          <a:stretch/>
        </p:blipFill>
        <p:spPr>
          <a:xfrm>
            <a:off x="5923440" y="2728080"/>
            <a:ext cx="2908800" cy="218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Shape 1"/>
          <p:cNvSpPr txBox="1"/>
          <p:nvPr/>
        </p:nvSpPr>
        <p:spPr>
          <a:xfrm>
            <a:off x="311760" y="8892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Initial Test Matrix to validate from Simulation to Hardware for all GNC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(Nikita)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TextShape 2"/>
          <p:cNvSpPr txBox="1"/>
          <p:nvPr/>
        </p:nvSpPr>
        <p:spPr>
          <a:xfrm>
            <a:off x="171360" y="101988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Identify a matrix here that shows each simulation, and then a hardware test to validate it.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ACS Schematic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(Kenya)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3" name="Content Placeholder 3" descr=""/>
          <p:cNvPicPr/>
          <p:nvPr/>
        </p:nvPicPr>
        <p:blipFill>
          <a:blip r:embed="rId1"/>
          <a:stretch/>
        </p:blipFill>
        <p:spPr>
          <a:xfrm>
            <a:off x="2294640" y="1152360"/>
            <a:ext cx="4554720" cy="341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extShape 1"/>
          <p:cNvSpPr txBox="1"/>
          <p:nvPr/>
        </p:nvSpPr>
        <p:spPr>
          <a:xfrm>
            <a:off x="311760" y="91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ACS Stability control based on vehicle characteristics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TextShape 2"/>
          <p:cNvSpPr txBox="1"/>
          <p:nvPr/>
        </p:nvSpPr>
        <p:spPr>
          <a:xfrm>
            <a:off x="203760" y="1303200"/>
            <a:ext cx="300060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Kenya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6" name="Picture 2" descr=""/>
          <p:cNvPicPr/>
          <p:nvPr/>
        </p:nvPicPr>
        <p:blipFill>
          <a:blip r:embed="rId1"/>
          <a:stretch/>
        </p:blipFill>
        <p:spPr>
          <a:xfrm>
            <a:off x="3138840" y="753840"/>
            <a:ext cx="5511960" cy="413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extShape 1"/>
          <p:cNvSpPr txBox="1"/>
          <p:nvPr/>
        </p:nvSpPr>
        <p:spPr>
          <a:xfrm>
            <a:off x="211680" y="4824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ACS Valve Response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(Kenya)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TextShape 2"/>
          <p:cNvSpPr txBox="1"/>
          <p:nvPr/>
        </p:nvSpPr>
        <p:spPr>
          <a:xfrm>
            <a:off x="211680" y="809640"/>
            <a:ext cx="26582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Must validate valve response is fast enough and define it, as that sets up the vehicle characteristic equation in state space to show stability (ie not bang bang)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9" name="Picture 2" descr=""/>
          <p:cNvPicPr/>
          <p:nvPr/>
        </p:nvPicPr>
        <p:blipFill>
          <a:blip r:embed="rId1"/>
          <a:stretch/>
        </p:blipFill>
        <p:spPr>
          <a:xfrm>
            <a:off x="2812680" y="621000"/>
            <a:ext cx="5201640" cy="390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254520" y="1407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Gen II Avionics Requirements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(Antariksh)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254520" y="863640"/>
            <a:ext cx="86151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Hardware Requirements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Sensors calibration and library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Stabilization: IMU (MPU6050)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Attitude control: LiDAR (SEN0259)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Resource status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Fuel: estimation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Cold gas: pressure sensor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Navigation: PixHawk (Controller + GPS)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Processors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Main Controller : Raspberry Pi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Navigation Controller : PixHawk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Telemetry system for downlink of real time flight data, and uplink “heartbeat” for safety override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Engine Controller for Jet Engine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Relay Controller for ACS Thrusters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Sufficient Power system for all primary and secondary devices, with sufficient margin for Flight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Software requirements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Ground Operations Mode for startup, checkout, and override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Mission Mode (flight profile insertion, autonomous flight, safety overrides)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Flight Information (health and safety and status of all systems)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371600" indent="-31716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ACS Nozzle Sizing info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(Kenya)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TextShape 2"/>
          <p:cNvSpPr txBox="1"/>
          <p:nvPr/>
        </p:nvSpPr>
        <p:spPr>
          <a:xfrm>
            <a:off x="211680" y="80964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tbd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2" name="Picture 2" descr=""/>
          <p:cNvPicPr/>
          <p:nvPr/>
        </p:nvPicPr>
        <p:blipFill>
          <a:blip r:embed="rId1"/>
          <a:stretch/>
        </p:blipFill>
        <p:spPr>
          <a:xfrm>
            <a:off x="4471920" y="1343880"/>
            <a:ext cx="4281480" cy="3210840"/>
          </a:xfrm>
          <a:prstGeom prst="rect">
            <a:avLst/>
          </a:prstGeom>
          <a:ln>
            <a:noFill/>
          </a:ln>
        </p:spPr>
      </p:pic>
      <p:pic>
        <p:nvPicPr>
          <p:cNvPr id="633" name="Picture 4" descr=""/>
          <p:cNvPicPr/>
          <p:nvPr/>
        </p:nvPicPr>
        <p:blipFill>
          <a:blip r:embed="rId2"/>
          <a:stretch/>
        </p:blipFill>
        <p:spPr>
          <a:xfrm>
            <a:off x="63720" y="1343880"/>
            <a:ext cx="4281480" cy="321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ACS Thrust Measurement setup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(Kenya, show from Spring 2019)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TextShape 2"/>
          <p:cNvSpPr txBox="1"/>
          <p:nvPr/>
        </p:nvSpPr>
        <p:spPr>
          <a:xfrm>
            <a:off x="109080" y="1545840"/>
            <a:ext cx="261216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This is old one, you have one in the lab, show that, and show results.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6" name="Picture 2" descr=""/>
          <p:cNvPicPr/>
          <p:nvPr/>
        </p:nvPicPr>
        <p:blipFill>
          <a:blip r:embed="rId1"/>
          <a:stretch/>
        </p:blipFill>
        <p:spPr>
          <a:xfrm>
            <a:off x="2621880" y="1313280"/>
            <a:ext cx="5106240" cy="382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TextShape 1"/>
          <p:cNvSpPr txBox="1"/>
          <p:nvPr/>
        </p:nvSpPr>
        <p:spPr>
          <a:xfrm>
            <a:off x="21168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ACS Air Bearing Test Objectives to validate its function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TextShape 2"/>
          <p:cNvSpPr txBox="1"/>
          <p:nvPr/>
        </p:nvSpPr>
        <p:spPr>
          <a:xfrm>
            <a:off x="211680" y="170028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Kenya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9" name="Picture 2" descr=""/>
          <p:cNvPicPr/>
          <p:nvPr/>
        </p:nvPicPr>
        <p:blipFill>
          <a:blip r:embed="rId1"/>
          <a:stretch/>
        </p:blipFill>
        <p:spPr>
          <a:xfrm>
            <a:off x="1648440" y="726840"/>
            <a:ext cx="5646960" cy="423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TVC Schematic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(Andrew)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Show simple diagram of how the Engine and actuators etc.  Same as ACS layout, but focused on gimbal system to engine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TextShape 1"/>
          <p:cNvSpPr txBox="1"/>
          <p:nvPr/>
        </p:nvSpPr>
        <p:spPr>
          <a:xfrm>
            <a:off x="-633960" y="485496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fld id="{231075F5-D4E3-4BF8-B663-CED38C0ED5E9}" type="datetime1">
              <a:rPr b="1" lang="en-US" sz="1050" spc="-1" strike="noStrike">
                <a:solidFill>
                  <a:srgbClr val="c00000"/>
                </a:solidFill>
                <a:latin typeface="Arial"/>
                <a:ea typeface="Arial"/>
              </a:rPr>
              <a:t>11/10/2020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43" name="Picture 8" descr=""/>
          <p:cNvPicPr/>
          <p:nvPr/>
        </p:nvPicPr>
        <p:blipFill>
          <a:blip r:embed="rId1"/>
          <a:srcRect l="1218" t="0" r="1218" b="0"/>
          <a:stretch/>
        </p:blipFill>
        <p:spPr>
          <a:xfrm>
            <a:off x="3325320" y="4802760"/>
            <a:ext cx="2492640" cy="258120"/>
          </a:xfrm>
          <a:prstGeom prst="rect">
            <a:avLst/>
          </a:prstGeom>
          <a:ln>
            <a:noFill/>
          </a:ln>
        </p:spPr>
      </p:pic>
      <p:sp>
        <p:nvSpPr>
          <p:cNvPr id="644" name="TextShape 2"/>
          <p:cNvSpPr txBox="1"/>
          <p:nvPr/>
        </p:nvSpPr>
        <p:spPr>
          <a:xfrm>
            <a:off x="6972120" y="48697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C8D3ABF0-32D1-49EA-990F-50A993B35D77}" type="slidenum">
              <a:rPr b="0" lang="en-GB" sz="1050" spc="-1" strike="noStrike">
                <a:solidFill>
                  <a:srgbClr val="c00000"/>
                </a:solidFill>
                <a:latin typeface="Arial"/>
                <a:ea typeface="Arial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45" name="Immagine 13" descr="Immagine che contiene orologio&#10;&#10;Descrizione generata con affidabilità molto elevata"/>
          <p:cNvPicPr/>
          <p:nvPr/>
        </p:nvPicPr>
        <p:blipFill>
          <a:blip r:embed="rId2"/>
          <a:stretch/>
        </p:blipFill>
        <p:spPr>
          <a:xfrm>
            <a:off x="426600" y="1023120"/>
            <a:ext cx="1865520" cy="1857240"/>
          </a:xfrm>
          <a:prstGeom prst="rect">
            <a:avLst/>
          </a:prstGeom>
          <a:ln>
            <a:noFill/>
          </a:ln>
        </p:spPr>
      </p:pic>
      <p:sp>
        <p:nvSpPr>
          <p:cNvPr id="646" name="CustomShape 3"/>
          <p:cNvSpPr/>
          <p:nvPr/>
        </p:nvSpPr>
        <p:spPr>
          <a:xfrm>
            <a:off x="3005640" y="1693800"/>
            <a:ext cx="2492640" cy="294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>
            <a:spAutoFit/>
          </a:bodyPr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3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concentric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 rings</a:t>
            </a:r>
            <a:endParaRPr b="0" lang="en-US" sz="180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Relative rotations thanks to the presence of connecting pins</a:t>
            </a:r>
            <a:endParaRPr b="0" lang="en-US" sz="180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Pins aligned with principal axis of inertia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647" name="CustomShape 4"/>
          <p:cNvSpPr/>
          <p:nvPr/>
        </p:nvSpPr>
        <p:spPr>
          <a:xfrm>
            <a:off x="0" y="113760"/>
            <a:ext cx="6971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00000"/>
                </a:solidFill>
                <a:latin typeface="Arial"/>
                <a:ea typeface="Arial"/>
              </a:rPr>
              <a:t>Gimbal Ring Design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48" name="Immagine 5" descr="Immagine che contiene giocattolo, idrante&#10;&#10;Descrizione generata con affidabilità molto elevata"/>
          <p:cNvPicPr/>
          <p:nvPr/>
        </p:nvPicPr>
        <p:blipFill>
          <a:blip r:embed="rId3"/>
          <a:stretch/>
        </p:blipFill>
        <p:spPr>
          <a:xfrm>
            <a:off x="6797880" y="862920"/>
            <a:ext cx="1815840" cy="1837080"/>
          </a:xfrm>
          <a:prstGeom prst="rect">
            <a:avLst/>
          </a:prstGeom>
          <a:ln>
            <a:noFill/>
          </a:ln>
        </p:spPr>
      </p:pic>
      <p:pic>
        <p:nvPicPr>
          <p:cNvPr id="649" name="Immagine 14" descr="Immagine che contiene giocattolo&#10;&#10;Descrizione generata con affidabilità molto elevata"/>
          <p:cNvPicPr/>
          <p:nvPr/>
        </p:nvPicPr>
        <p:blipFill>
          <a:blip r:embed="rId4"/>
          <a:stretch/>
        </p:blipFill>
        <p:spPr>
          <a:xfrm>
            <a:off x="5824440" y="3051720"/>
            <a:ext cx="1621440" cy="1628640"/>
          </a:xfrm>
          <a:prstGeom prst="rect">
            <a:avLst/>
          </a:prstGeom>
          <a:ln>
            <a:noFill/>
          </a:ln>
        </p:spPr>
      </p:pic>
      <p:sp>
        <p:nvSpPr>
          <p:cNvPr id="650" name="CustomShape 5"/>
          <p:cNvSpPr/>
          <p:nvPr/>
        </p:nvSpPr>
        <p:spPr>
          <a:xfrm>
            <a:off x="5667120" y="2418120"/>
            <a:ext cx="1374120" cy="3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>
            <a:spAutoFit/>
          </a:bodyPr>
          <a:p>
            <a:pPr>
              <a:lnSpc>
                <a:spcPct val="100000"/>
              </a:lnSpc>
            </a:pPr>
            <a:r>
              <a:rPr b="1" lang="it-IT" sz="1050" spc="-1" strike="noStrike">
                <a:solidFill>
                  <a:srgbClr val="000000"/>
                </a:solidFill>
                <a:latin typeface="Arial"/>
                <a:ea typeface="Arial"/>
              </a:rPr>
              <a:t>VERTICAL CONFIGURATION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51" name="CustomShape 6"/>
          <p:cNvSpPr/>
          <p:nvPr/>
        </p:nvSpPr>
        <p:spPr>
          <a:xfrm flipV="1">
            <a:off x="6609600" y="2238480"/>
            <a:ext cx="273600" cy="3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7"/>
          <p:cNvSpPr/>
          <p:nvPr/>
        </p:nvSpPr>
        <p:spPr>
          <a:xfrm>
            <a:off x="7286040" y="4475520"/>
            <a:ext cx="1377720" cy="3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>
            <a:spAutoFit/>
          </a:bodyPr>
          <a:p>
            <a:pPr>
              <a:lnSpc>
                <a:spcPct val="100000"/>
              </a:lnSpc>
            </a:pPr>
            <a:r>
              <a:rPr b="1" lang="it-IT" sz="1050" spc="-1" strike="noStrike">
                <a:solidFill>
                  <a:srgbClr val="000000"/>
                </a:solidFill>
                <a:latin typeface="Arial"/>
                <a:ea typeface="Arial"/>
              </a:rPr>
              <a:t>DISPLACED CONFIGURATION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53" name="CustomShape 8"/>
          <p:cNvSpPr/>
          <p:nvPr/>
        </p:nvSpPr>
        <p:spPr>
          <a:xfrm flipH="1" flipV="1">
            <a:off x="7528680" y="4110840"/>
            <a:ext cx="254160" cy="33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Immagine 15" descr=""/>
          <p:cNvPicPr/>
          <p:nvPr/>
        </p:nvPicPr>
        <p:blipFill>
          <a:blip r:embed="rId1"/>
          <a:srcRect l="36081" t="15147" r="6027" b="2767"/>
          <a:stretch/>
        </p:blipFill>
        <p:spPr>
          <a:xfrm>
            <a:off x="4986360" y="933480"/>
            <a:ext cx="4116960" cy="3599640"/>
          </a:xfrm>
          <a:prstGeom prst="rect">
            <a:avLst/>
          </a:prstGeom>
          <a:ln>
            <a:noFill/>
          </a:ln>
        </p:spPr>
      </p:pic>
      <p:sp>
        <p:nvSpPr>
          <p:cNvPr id="655" name="TextShape 1"/>
          <p:cNvSpPr txBox="1"/>
          <p:nvPr/>
        </p:nvSpPr>
        <p:spPr>
          <a:xfrm>
            <a:off x="-633960" y="485496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fld id="{48A57E3C-58C0-4190-9EDB-F10F3DA13E50}" type="datetime1">
              <a:rPr b="1" lang="en-US" sz="1050" spc="-1" strike="noStrike">
                <a:solidFill>
                  <a:srgbClr val="c00000"/>
                </a:solidFill>
                <a:latin typeface="Arial"/>
                <a:ea typeface="Arial"/>
              </a:rPr>
              <a:t>11/10/2020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56" name="Picture 8" descr=""/>
          <p:cNvPicPr/>
          <p:nvPr/>
        </p:nvPicPr>
        <p:blipFill>
          <a:blip r:embed="rId2"/>
          <a:srcRect l="1218" t="0" r="1218" b="0"/>
          <a:stretch/>
        </p:blipFill>
        <p:spPr>
          <a:xfrm>
            <a:off x="3325320" y="4802760"/>
            <a:ext cx="2492640" cy="258120"/>
          </a:xfrm>
          <a:prstGeom prst="rect">
            <a:avLst/>
          </a:prstGeom>
          <a:ln>
            <a:noFill/>
          </a:ln>
        </p:spPr>
      </p:pic>
      <p:sp>
        <p:nvSpPr>
          <p:cNvPr id="657" name="TextShape 2"/>
          <p:cNvSpPr txBox="1"/>
          <p:nvPr/>
        </p:nvSpPr>
        <p:spPr>
          <a:xfrm>
            <a:off x="6972120" y="48697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D6F06EA2-9718-41B3-8F37-D0BBB9461265}" type="slidenum">
              <a:rPr b="0" lang="en-GB" sz="1050" spc="-1" strike="noStrike">
                <a:solidFill>
                  <a:srgbClr val="c00000"/>
                </a:solidFill>
                <a:latin typeface="Arial"/>
                <a:ea typeface="Arial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658" name="CustomShape 3"/>
          <p:cNvSpPr/>
          <p:nvPr/>
        </p:nvSpPr>
        <p:spPr>
          <a:xfrm>
            <a:off x="99360" y="102240"/>
            <a:ext cx="6726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00000"/>
                </a:solidFill>
                <a:latin typeface="Arial"/>
                <a:ea typeface="Arial"/>
              </a:rPr>
              <a:t>1</a:t>
            </a:r>
            <a:r>
              <a:rPr b="0" lang="en-US" sz="2400" spc="-1" strike="noStrike" baseline="30000">
                <a:solidFill>
                  <a:srgbClr val="800000"/>
                </a:solidFill>
                <a:latin typeface="Arial"/>
                <a:ea typeface="Arial"/>
              </a:rPr>
              <a:t>st</a:t>
            </a:r>
            <a:r>
              <a:rPr b="0" lang="en-US" sz="2400" spc="-1" strike="noStrike">
                <a:solidFill>
                  <a:srgbClr val="800000"/>
                </a:solidFill>
                <a:latin typeface="Arial"/>
                <a:ea typeface="Arial"/>
              </a:rPr>
              <a:t> LEAPFROG TVC Gimbal mechanism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59" name="Immagine 13" descr="Immagine che contiene screenshot, computer, tavolo, scrivania&#10;&#10;Descrizione generata con affidabilità molto elevata"/>
          <p:cNvPicPr/>
          <p:nvPr/>
        </p:nvPicPr>
        <p:blipFill>
          <a:blip r:embed="rId3"/>
          <a:srcRect l="28544" t="11282" r="1519" b="14259"/>
          <a:stretch/>
        </p:blipFill>
        <p:spPr>
          <a:xfrm>
            <a:off x="0" y="805320"/>
            <a:ext cx="5028840" cy="353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extShape 1"/>
          <p:cNvSpPr txBox="1"/>
          <p:nvPr/>
        </p:nvSpPr>
        <p:spPr>
          <a:xfrm>
            <a:off x="-633960" y="485496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fld id="{FE5F6A0E-F637-4434-BF59-8A4DF24161EF}" type="datetime1">
              <a:rPr b="1" lang="en-US" sz="1050" spc="-1" strike="noStrike">
                <a:solidFill>
                  <a:srgbClr val="c00000"/>
                </a:solidFill>
                <a:latin typeface="Arial"/>
                <a:ea typeface="Arial"/>
              </a:rPr>
              <a:t>11/10/2020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61" name="Picture 8" descr=""/>
          <p:cNvPicPr/>
          <p:nvPr/>
        </p:nvPicPr>
        <p:blipFill>
          <a:blip r:embed="rId1"/>
          <a:srcRect l="1218" t="0" r="1218" b="0"/>
          <a:stretch/>
        </p:blipFill>
        <p:spPr>
          <a:xfrm>
            <a:off x="3325320" y="4802760"/>
            <a:ext cx="2492640" cy="258120"/>
          </a:xfrm>
          <a:prstGeom prst="rect">
            <a:avLst/>
          </a:prstGeom>
          <a:ln>
            <a:noFill/>
          </a:ln>
        </p:spPr>
      </p:pic>
      <p:sp>
        <p:nvSpPr>
          <p:cNvPr id="662" name="TextShape 2"/>
          <p:cNvSpPr txBox="1"/>
          <p:nvPr/>
        </p:nvSpPr>
        <p:spPr>
          <a:xfrm>
            <a:off x="6972120" y="48697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E97FE31-055E-43A9-9D4C-15E55F99703F}" type="slidenum">
              <a:rPr b="0" lang="en-GB" sz="1050" spc="-1" strike="noStrike">
                <a:solidFill>
                  <a:srgbClr val="c00000"/>
                </a:solidFill>
                <a:latin typeface="Arial"/>
                <a:ea typeface="Arial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663" name="CustomShape 3"/>
          <p:cNvSpPr/>
          <p:nvPr/>
        </p:nvSpPr>
        <p:spPr>
          <a:xfrm>
            <a:off x="0" y="113760"/>
            <a:ext cx="6971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00000"/>
                </a:solidFill>
                <a:latin typeface="Arial"/>
                <a:ea typeface="Arial"/>
              </a:rPr>
              <a:t>TVC System uses linear actuators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64" name="CustomShape 4"/>
          <p:cNvSpPr/>
          <p:nvPr/>
        </p:nvSpPr>
        <p:spPr>
          <a:xfrm>
            <a:off x="4632840" y="889560"/>
            <a:ext cx="3425760" cy="226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>
            <a:spAutoFit/>
          </a:bodyPr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Horizontal position to maximize actuation speed</a:t>
            </a:r>
            <a:endParaRPr b="0" lang="en-US" sz="180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Reduced distance from the center of rotation to maximize angular displacement</a:t>
            </a:r>
            <a:endParaRPr b="0" lang="en-US" sz="180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Aligned with principal axis of inertia</a:t>
            </a:r>
            <a:endParaRPr b="0" lang="en-US" sz="180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Arial"/>
              </a:rPr>
              <a:t>18.4 deg/s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65" name="Immagine 10" descr=""/>
          <p:cNvPicPr/>
          <p:nvPr/>
        </p:nvPicPr>
        <p:blipFill>
          <a:blip r:embed="rId2"/>
          <a:stretch/>
        </p:blipFill>
        <p:spPr>
          <a:xfrm>
            <a:off x="144360" y="2129400"/>
            <a:ext cx="3512880" cy="2090160"/>
          </a:xfrm>
          <a:prstGeom prst="rect">
            <a:avLst/>
          </a:prstGeom>
          <a:ln>
            <a:noFill/>
          </a:ln>
        </p:spPr>
      </p:pic>
      <p:pic>
        <p:nvPicPr>
          <p:cNvPr id="666" name="Immagine 14" descr="Immagine che contiene screenshot, computer&#10;&#10;Descrizione generata con affidabilità molto elevata"/>
          <p:cNvPicPr/>
          <p:nvPr/>
        </p:nvPicPr>
        <p:blipFill>
          <a:blip r:embed="rId3"/>
          <a:stretch/>
        </p:blipFill>
        <p:spPr>
          <a:xfrm>
            <a:off x="5818680" y="3251160"/>
            <a:ext cx="2816280" cy="968400"/>
          </a:xfrm>
          <a:prstGeom prst="rect">
            <a:avLst/>
          </a:prstGeom>
          <a:ln>
            <a:noFill/>
          </a:ln>
        </p:spPr>
      </p:pic>
      <p:sp>
        <p:nvSpPr>
          <p:cNvPr id="667" name="CustomShape 5"/>
          <p:cNvSpPr/>
          <p:nvPr/>
        </p:nvSpPr>
        <p:spPr>
          <a:xfrm>
            <a:off x="60840" y="792360"/>
            <a:ext cx="4571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Describe gimbal system characteristics, response from actuators etc etc.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Shape 1"/>
          <p:cNvSpPr txBox="1"/>
          <p:nvPr/>
        </p:nvSpPr>
        <p:spPr>
          <a:xfrm>
            <a:off x="-633960" y="485496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fld id="{598505D9-0E43-4534-8A64-68CBFBA7C515}" type="datetime1">
              <a:rPr b="1" lang="en-US" sz="1050" spc="-1" strike="noStrike">
                <a:solidFill>
                  <a:srgbClr val="c00000"/>
                </a:solidFill>
                <a:latin typeface="Arial"/>
                <a:ea typeface="Arial"/>
              </a:rPr>
              <a:t>11/10/2020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69" name="Picture 8" descr=""/>
          <p:cNvPicPr/>
          <p:nvPr/>
        </p:nvPicPr>
        <p:blipFill>
          <a:blip r:embed="rId1"/>
          <a:srcRect l="1218" t="0" r="1218" b="0"/>
          <a:stretch/>
        </p:blipFill>
        <p:spPr>
          <a:xfrm>
            <a:off x="3325320" y="4802760"/>
            <a:ext cx="2492640" cy="258120"/>
          </a:xfrm>
          <a:prstGeom prst="rect">
            <a:avLst/>
          </a:prstGeom>
          <a:ln>
            <a:noFill/>
          </a:ln>
        </p:spPr>
      </p:pic>
      <p:sp>
        <p:nvSpPr>
          <p:cNvPr id="670" name="TextShape 2"/>
          <p:cNvSpPr txBox="1"/>
          <p:nvPr/>
        </p:nvSpPr>
        <p:spPr>
          <a:xfrm>
            <a:off x="6972120" y="48697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4897AEC1-C651-4927-B917-BB731D997ADB}" type="slidenum">
              <a:rPr b="0" lang="en-GB" sz="1050" spc="-1" strike="noStrike">
                <a:solidFill>
                  <a:srgbClr val="c00000"/>
                </a:solidFill>
                <a:latin typeface="Arial"/>
                <a:ea typeface="Arial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671" name="CustomShape 3"/>
          <p:cNvSpPr/>
          <p:nvPr/>
        </p:nvSpPr>
        <p:spPr>
          <a:xfrm>
            <a:off x="0" y="113760"/>
            <a:ext cx="6971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00000"/>
                </a:solidFill>
                <a:latin typeface="Arial"/>
                <a:ea typeface="Arial"/>
              </a:rPr>
              <a:t>Gimbal angles defined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72" name="Immagine 10" descr="Immagine che contiene fotografia, uccello, tavolo, sedendo&#10;&#10;Descrizione generata con affidabilità molto elevata"/>
          <p:cNvPicPr/>
          <p:nvPr/>
        </p:nvPicPr>
        <p:blipFill>
          <a:blip r:embed="rId2"/>
          <a:stretch/>
        </p:blipFill>
        <p:spPr>
          <a:xfrm>
            <a:off x="1099440" y="1633320"/>
            <a:ext cx="2673720" cy="2952000"/>
          </a:xfrm>
          <a:prstGeom prst="rect">
            <a:avLst/>
          </a:prstGeom>
          <a:ln>
            <a:noFill/>
          </a:ln>
        </p:spPr>
      </p:pic>
      <p:sp>
        <p:nvSpPr>
          <p:cNvPr id="673" name="CustomShape 4"/>
          <p:cNvSpPr/>
          <p:nvPr/>
        </p:nvSpPr>
        <p:spPr>
          <a:xfrm>
            <a:off x="4791600" y="2437920"/>
            <a:ext cx="2057040" cy="3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>
            <a:spAutoFit/>
          </a:bodyPr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Arial"/>
                <a:ea typeface="Arial"/>
              </a:rPr>
              <a:t>-90 &lt; xi &lt; 90</a:t>
            </a:r>
            <a:endParaRPr b="0" lang="en-US" sz="105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050" spc="-1" strike="noStrike">
                <a:solidFill>
                  <a:srgbClr val="000000"/>
                </a:solidFill>
                <a:latin typeface="Arial"/>
                <a:ea typeface="Arial"/>
              </a:rPr>
              <a:t>-5 &lt; delta &lt; 5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-633960" y="485496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fld id="{023666AC-1F94-4689-979D-A7FDF8298091}" type="datetime1">
              <a:rPr b="1" lang="en-US" sz="1050" spc="-1" strike="noStrike">
                <a:solidFill>
                  <a:srgbClr val="c00000"/>
                </a:solidFill>
                <a:latin typeface="Arial"/>
                <a:ea typeface="Arial"/>
              </a:rPr>
              <a:t>11/10/2020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675" name="Picture 8" descr=""/>
          <p:cNvPicPr/>
          <p:nvPr/>
        </p:nvPicPr>
        <p:blipFill>
          <a:blip r:embed="rId1"/>
          <a:srcRect l="1218" t="0" r="1218" b="0"/>
          <a:stretch/>
        </p:blipFill>
        <p:spPr>
          <a:xfrm>
            <a:off x="3325320" y="4802760"/>
            <a:ext cx="2492640" cy="258120"/>
          </a:xfrm>
          <a:prstGeom prst="rect">
            <a:avLst/>
          </a:prstGeom>
          <a:ln>
            <a:noFill/>
          </a:ln>
        </p:spPr>
      </p:pic>
      <p:sp>
        <p:nvSpPr>
          <p:cNvPr id="676" name="TextShape 2"/>
          <p:cNvSpPr txBox="1"/>
          <p:nvPr/>
        </p:nvSpPr>
        <p:spPr>
          <a:xfrm>
            <a:off x="6972120" y="48697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DF38007E-E3F4-4316-B733-0577005A1BDE}" type="slidenum">
              <a:rPr b="0" lang="en-GB" sz="1050" spc="-1" strike="noStrike">
                <a:solidFill>
                  <a:srgbClr val="c00000"/>
                </a:solidFill>
                <a:latin typeface="Arial"/>
                <a:ea typeface="Arial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677" name="CustomShape 3"/>
          <p:cNvSpPr/>
          <p:nvPr/>
        </p:nvSpPr>
        <p:spPr>
          <a:xfrm>
            <a:off x="99360" y="102240"/>
            <a:ext cx="61617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800000"/>
                </a:solidFill>
                <a:latin typeface="Arial"/>
                <a:ea typeface="Arial"/>
              </a:rPr>
              <a:t>Gimbal System Prelim Analysis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Arial"/>
              </a:rPr>
              <a:t>(Andrew update with yours?)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78" name="Immagine 13" descr="Immagine che contiene tavolo&#10;&#10;Descrizione generata con affidabilità molto elevata"/>
          <p:cNvPicPr/>
          <p:nvPr/>
        </p:nvPicPr>
        <p:blipFill>
          <a:blip r:embed="rId2"/>
          <a:stretch/>
        </p:blipFill>
        <p:spPr>
          <a:xfrm>
            <a:off x="100440" y="820080"/>
            <a:ext cx="1548360" cy="1252080"/>
          </a:xfrm>
          <a:prstGeom prst="rect">
            <a:avLst/>
          </a:prstGeom>
          <a:ln>
            <a:noFill/>
          </a:ln>
        </p:spPr>
      </p:pic>
      <p:pic>
        <p:nvPicPr>
          <p:cNvPr id="679" name="Immagine 3" descr=""/>
          <p:cNvPicPr/>
          <p:nvPr/>
        </p:nvPicPr>
        <p:blipFill>
          <a:blip r:embed="rId3"/>
          <a:stretch/>
        </p:blipFill>
        <p:spPr>
          <a:xfrm>
            <a:off x="1714680" y="954360"/>
            <a:ext cx="6784200" cy="361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Describe engine Characteristics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TextShape 2"/>
          <p:cNvSpPr txBox="1"/>
          <p:nvPr/>
        </p:nvSpPr>
        <p:spPr>
          <a:xfrm>
            <a:off x="211680" y="80964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Engine person and Andrew?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Picture 2" descr=""/>
          <p:cNvPicPr/>
          <p:nvPr/>
        </p:nvPicPr>
        <p:blipFill>
          <a:blip r:embed="rId1"/>
          <a:stretch/>
        </p:blipFill>
        <p:spPr>
          <a:xfrm>
            <a:off x="4682520" y="1564920"/>
            <a:ext cx="4249440" cy="3187080"/>
          </a:xfrm>
          <a:prstGeom prst="rect">
            <a:avLst/>
          </a:prstGeom>
          <a:ln>
            <a:noFill/>
          </a:ln>
        </p:spPr>
      </p:pic>
      <p:pic>
        <p:nvPicPr>
          <p:cNvPr id="683" name="Picture 4" descr=""/>
          <p:cNvPicPr/>
          <p:nvPr/>
        </p:nvPicPr>
        <p:blipFill>
          <a:blip r:embed="rId2"/>
          <a:stretch/>
        </p:blipFill>
        <p:spPr>
          <a:xfrm>
            <a:off x="311760" y="1765800"/>
            <a:ext cx="3981600" cy="298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11760" y="66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GNC Requirements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311760" y="694080"/>
            <a:ext cx="8520120" cy="3754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Establish two methods to support Stabilization and Translation for LEAPFROG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○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Primary Stabilization through Cold Gas Thrusters as Attitude Control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○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Primary Translation using Thrust Vector Control (TVC) with a gimbaled Jet Engine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■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Backup Stabiliization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●"/>
            </a:pPr>
            <a:r>
              <a:rPr b="0" lang="en-US" sz="2300" spc="-1" strike="noStrike">
                <a:solidFill>
                  <a:srgbClr val="000000"/>
                </a:solidFill>
                <a:latin typeface="Arial"/>
                <a:ea typeface="Arial"/>
              </a:rPr>
              <a:t>Each operates independent of the other, but each can provide for some level of stability in emergencies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●"/>
            </a:pPr>
            <a:r>
              <a:rPr b="0" lang="en-US" sz="2300" spc="-1" strike="noStrike">
                <a:solidFill>
                  <a:srgbClr val="000000"/>
                </a:solidFill>
                <a:latin typeface="Arial"/>
                <a:ea typeface="Arial"/>
              </a:rPr>
              <a:t>For the Simulation and Flight Challenge, competitors will only program inputs to the TVC and Engine system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spcBef>
                <a:spcPts val="601"/>
              </a:spcBef>
              <a:buClr>
                <a:srgbClr val="595959"/>
              </a:buClr>
              <a:buFont typeface="Arial"/>
              <a:buChar char="○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The ACS system is independent and meant to be failsafe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Shape 1"/>
          <p:cNvSpPr txBox="1"/>
          <p:nvPr/>
        </p:nvSpPr>
        <p:spPr>
          <a:xfrm>
            <a:off x="311760" y="327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TVC Translation Motion Plans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(Andrew)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TextShape 2"/>
          <p:cNvSpPr txBox="1"/>
          <p:nvPr/>
        </p:nvSpPr>
        <p:spPr>
          <a:xfrm>
            <a:off x="211680" y="809640"/>
            <a:ext cx="214164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This was old LEAP, show yours using TVC etc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Picture 3" descr=""/>
          <p:cNvPicPr/>
          <p:nvPr/>
        </p:nvPicPr>
        <p:blipFill>
          <a:blip r:embed="rId1"/>
          <a:stretch/>
        </p:blipFill>
        <p:spPr>
          <a:xfrm>
            <a:off x="2932200" y="809640"/>
            <a:ext cx="5352840" cy="401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TVC Control and Navigation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(Andrew)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TextShape 2"/>
          <p:cNvSpPr txBox="1"/>
          <p:nvPr/>
        </p:nvSpPr>
        <p:spPr>
          <a:xfrm>
            <a:off x="211680" y="809640"/>
            <a:ext cx="2841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Show lateral displacement motion plan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Show altitude control plan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Etc.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9" name="Picture 2" descr=""/>
          <p:cNvPicPr/>
          <p:nvPr/>
        </p:nvPicPr>
        <p:blipFill>
          <a:blip r:embed="rId1"/>
          <a:stretch/>
        </p:blipFill>
        <p:spPr>
          <a:xfrm>
            <a:off x="3297960" y="753840"/>
            <a:ext cx="5138280" cy="385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TVC State Simulation Results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Arial"/>
              </a:rPr>
              <a:t>(Andrew)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1" name="Content Placeholder 3" descr=""/>
          <p:cNvPicPr/>
          <p:nvPr/>
        </p:nvPicPr>
        <p:blipFill>
          <a:blip r:embed="rId1"/>
          <a:stretch/>
        </p:blipFill>
        <p:spPr>
          <a:xfrm>
            <a:off x="2294640" y="1152360"/>
            <a:ext cx="4554720" cy="341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Software Plans and Architecture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(Antariksh)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TextShape 2"/>
          <p:cNvSpPr txBox="1"/>
          <p:nvPr/>
        </p:nvSpPr>
        <p:spPr>
          <a:xfrm>
            <a:off x="179280" y="97128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114480">
              <a:lnSpc>
                <a:spcPct val="100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Competition Simulation Software: </a:t>
            </a: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(Thanh)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114480">
              <a:lnSpc>
                <a:spcPct val="100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Competition Flight Software: </a:t>
            </a: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(?)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114480">
              <a:lnSpc>
                <a:spcPct val="100000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Onboard LEAPFROG Software </a:t>
            </a:r>
            <a:r>
              <a:rPr b="0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(Antariksh)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Safety and Abort Plans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Validation Tests planned for Software functions (nominal and abort)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Ground Control Code Plan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Flight Operations Scheduler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extShape 1"/>
          <p:cNvSpPr txBox="1"/>
          <p:nvPr/>
        </p:nvSpPr>
        <p:spPr>
          <a:xfrm>
            <a:off x="311760" y="18108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Software Details- Safety and Abort Clauses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TextShape 2"/>
          <p:cNvSpPr txBox="1"/>
          <p:nvPr/>
        </p:nvSpPr>
        <p:spPr>
          <a:xfrm>
            <a:off x="211680" y="80964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Safety and Abort Clauses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00000"/>
              </a:lnSpc>
              <a:buClr>
                <a:srgbClr val="595959"/>
              </a:buClr>
              <a:buFont typeface="Arial"/>
              <a:buChar char="○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Three classes of Abort Commands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595959"/>
              </a:buClr>
              <a:buFont typeface="Arial"/>
              <a:buChar char="■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Subsystem Test Terminate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828800" indent="-31716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To abort an individual subsystem preflight test. The test is aborted as soon as possible (based on preservation of system).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595959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Mission Abort Command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828800" indent="-31716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In this class, a vehicle can be either sent an Abort Command from Ground, or the GNC can decide that it needs to Abort.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828800" indent="-31716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The vehicle aborts the normal profile navigation, the attitude is fixed to normal, and the engine goes to AbortRPM.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7160">
              <a:lnSpc>
                <a:spcPct val="100000"/>
              </a:lnSpc>
              <a:buClr>
                <a:srgbClr val="595959"/>
              </a:buClr>
              <a:buFont typeface="Arial"/>
              <a:buChar char="■"/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Mission Emergency Abort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828800" indent="-317160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In this mode all operations are suspended immediately, including shut down of all Thrusters and emergency shutdown of the Jet Engine.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Shape 1"/>
          <p:cNvSpPr txBox="1"/>
          <p:nvPr/>
        </p:nvSpPr>
        <p:spPr>
          <a:xfrm>
            <a:off x="218880" y="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Initial Test Validation Matrix for Software and Avionics Control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7" name="" descr=""/>
          <p:cNvPicPr/>
          <p:nvPr/>
        </p:nvPicPr>
        <p:blipFill>
          <a:blip r:embed="rId1"/>
          <a:stretch/>
        </p:blipFill>
        <p:spPr>
          <a:xfrm>
            <a:off x="1879560" y="1079640"/>
            <a:ext cx="4991040" cy="334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extShape 1"/>
          <p:cNvSpPr txBox="1"/>
          <p:nvPr/>
        </p:nvSpPr>
        <p:spPr>
          <a:xfrm>
            <a:off x="133200" y="-82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Software Architecture Pseudo-Code Diagram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9" name="Picture 2" descr="SW_FlowChart_Avionics_Main"/>
          <p:cNvPicPr/>
          <p:nvPr/>
        </p:nvPicPr>
        <p:blipFill>
          <a:blip r:embed="rId1"/>
          <a:stretch/>
        </p:blipFill>
        <p:spPr>
          <a:xfrm>
            <a:off x="3938760" y="489960"/>
            <a:ext cx="4287600" cy="458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nodeType="clickEffect" fill="hold">
                      <p:stCondLst>
                        <p:cond delay="indefinite"/>
                      </p:stCondLst>
                      <p:childTnLst>
                        <p:par>
                          <p:cTn id="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" dur="1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nodeType="clickEffect" fill="hold">
                      <p:stCondLst>
                        <p:cond delay="indefinite"/>
                      </p:stCondLst>
                      <p:childTnLst>
                        <p:par>
                          <p:cTn id="1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TextShape 1"/>
          <p:cNvSpPr txBox="1"/>
          <p:nvPr/>
        </p:nvSpPr>
        <p:spPr>
          <a:xfrm>
            <a:off x="61200" y="-23400"/>
            <a:ext cx="65732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Software Architecture (cont.)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2" name="Picture 10" descr="SW_FlowChart_Avionics2"/>
          <p:cNvPicPr/>
          <p:nvPr/>
        </p:nvPicPr>
        <p:blipFill>
          <a:blip r:embed="rId1"/>
          <a:stretch/>
        </p:blipFill>
        <p:spPr>
          <a:xfrm>
            <a:off x="3825360" y="407160"/>
            <a:ext cx="1492560" cy="4328640"/>
          </a:xfrm>
          <a:prstGeom prst="rect">
            <a:avLst/>
          </a:prstGeom>
          <a:ln>
            <a:noFill/>
          </a:ln>
        </p:spPr>
      </p:pic>
      <p:pic>
        <p:nvPicPr>
          <p:cNvPr id="703" name="Picture 9" descr="SW_FlowChart_Avionics1"/>
          <p:cNvPicPr/>
          <p:nvPr/>
        </p:nvPicPr>
        <p:blipFill>
          <a:blip r:embed="rId2"/>
          <a:stretch/>
        </p:blipFill>
        <p:spPr>
          <a:xfrm>
            <a:off x="61200" y="838080"/>
            <a:ext cx="2313000" cy="4146840"/>
          </a:xfrm>
          <a:prstGeom prst="rect">
            <a:avLst/>
          </a:prstGeom>
          <a:ln>
            <a:noFill/>
          </a:ln>
        </p:spPr>
      </p:pic>
      <p:grpSp>
        <p:nvGrpSpPr>
          <p:cNvPr id="704" name="Group 3"/>
          <p:cNvGrpSpPr/>
          <p:nvPr/>
        </p:nvGrpSpPr>
        <p:grpSpPr>
          <a:xfrm>
            <a:off x="6929640" y="464760"/>
            <a:ext cx="2936880" cy="4103640"/>
            <a:chOff x="6929640" y="464760"/>
            <a:chExt cx="2936880" cy="4103640"/>
          </a:xfrm>
        </p:grpSpPr>
        <p:sp>
          <p:nvSpPr>
            <p:cNvPr id="705" name="CustomShape 4"/>
            <p:cNvSpPr/>
            <p:nvPr/>
          </p:nvSpPr>
          <p:spPr>
            <a:xfrm>
              <a:off x="6961320" y="464760"/>
              <a:ext cx="1220040" cy="207000"/>
            </a:xfrm>
            <a:prstGeom prst="flowChartAlternateProcess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Mission Code</a:t>
              </a:r>
              <a:endParaRPr b="0" lang="en-US" sz="830" spc="-1" strike="noStrike">
                <a:latin typeface="Arial"/>
              </a:endParaRPr>
            </a:p>
          </p:txBody>
        </p:sp>
        <p:sp>
          <p:nvSpPr>
            <p:cNvPr id="706" name="CustomShape 5"/>
            <p:cNvSpPr/>
            <p:nvPr/>
          </p:nvSpPr>
          <p:spPr>
            <a:xfrm>
              <a:off x="7459920" y="67968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6"/>
            <p:cNvSpPr/>
            <p:nvPr/>
          </p:nvSpPr>
          <p:spPr>
            <a:xfrm>
              <a:off x="6929640" y="838080"/>
              <a:ext cx="1275840" cy="231120"/>
            </a:xfrm>
            <a:prstGeom prst="rect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Initialize GNC variables</a:t>
              </a:r>
              <a:endParaRPr b="0" lang="en-US" sz="830" spc="-1" strike="noStrike">
                <a:latin typeface="Arial"/>
              </a:endParaRPr>
            </a:p>
          </p:txBody>
        </p:sp>
        <p:sp>
          <p:nvSpPr>
            <p:cNvPr id="708" name="CustomShape 7"/>
            <p:cNvSpPr/>
            <p:nvPr/>
          </p:nvSpPr>
          <p:spPr>
            <a:xfrm>
              <a:off x="7459920" y="106812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8"/>
            <p:cNvSpPr/>
            <p:nvPr/>
          </p:nvSpPr>
          <p:spPr>
            <a:xfrm>
              <a:off x="6929640" y="1235880"/>
              <a:ext cx="1275840" cy="653400"/>
            </a:xfrm>
            <a:prstGeom prst="rect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Initialize Avionics Variables</a:t>
              </a:r>
              <a:endParaRPr b="0" lang="en-US" sz="83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Enable Timer Interrupts</a:t>
              </a:r>
              <a:endParaRPr b="0" lang="en-US" sz="830" spc="-1" strike="noStrike">
                <a:latin typeface="Arial"/>
              </a:endParaRPr>
            </a:p>
          </p:txBody>
        </p:sp>
        <p:sp>
          <p:nvSpPr>
            <p:cNvPr id="710" name="CustomShape 9"/>
            <p:cNvSpPr/>
            <p:nvPr/>
          </p:nvSpPr>
          <p:spPr>
            <a:xfrm>
              <a:off x="6929640" y="1604880"/>
              <a:ext cx="1275840" cy="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10"/>
            <p:cNvSpPr/>
            <p:nvPr/>
          </p:nvSpPr>
          <p:spPr>
            <a:xfrm>
              <a:off x="6929640" y="2048400"/>
              <a:ext cx="1275840" cy="231120"/>
            </a:xfrm>
            <a:prstGeom prst="rect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Read Sensors</a:t>
              </a:r>
              <a:endParaRPr b="0" lang="en-US" sz="830" spc="-1" strike="noStrike">
                <a:latin typeface="Arial"/>
              </a:endParaRPr>
            </a:p>
          </p:txBody>
        </p:sp>
        <p:sp>
          <p:nvSpPr>
            <p:cNvPr id="712" name="CustomShape 11"/>
            <p:cNvSpPr/>
            <p:nvPr/>
          </p:nvSpPr>
          <p:spPr>
            <a:xfrm>
              <a:off x="7459920" y="189180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12"/>
            <p:cNvSpPr/>
            <p:nvPr/>
          </p:nvSpPr>
          <p:spPr>
            <a:xfrm>
              <a:off x="6929640" y="2440800"/>
              <a:ext cx="1275840" cy="231120"/>
            </a:xfrm>
            <a:prstGeom prst="rect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Convert Sensor Values</a:t>
              </a:r>
              <a:endParaRPr b="0" lang="en-US" sz="830" spc="-1" strike="noStrike">
                <a:latin typeface="Arial"/>
              </a:endParaRPr>
            </a:p>
          </p:txBody>
        </p:sp>
        <p:sp>
          <p:nvSpPr>
            <p:cNvPr id="714" name="CustomShape 13"/>
            <p:cNvSpPr/>
            <p:nvPr/>
          </p:nvSpPr>
          <p:spPr>
            <a:xfrm>
              <a:off x="6929640" y="2834280"/>
              <a:ext cx="1275840" cy="231120"/>
            </a:xfrm>
            <a:prstGeom prst="rect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In_Flight = GNC_Luna()</a:t>
              </a:r>
              <a:endParaRPr b="0" lang="en-US" sz="830" spc="-1" strike="noStrike">
                <a:latin typeface="Arial"/>
              </a:endParaRPr>
            </a:p>
          </p:txBody>
        </p:sp>
        <p:sp>
          <p:nvSpPr>
            <p:cNvPr id="715" name="CustomShape 14"/>
            <p:cNvSpPr/>
            <p:nvPr/>
          </p:nvSpPr>
          <p:spPr>
            <a:xfrm>
              <a:off x="6929640" y="3944520"/>
              <a:ext cx="1275840" cy="231120"/>
            </a:xfrm>
            <a:prstGeom prst="rect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Jet_Send</a:t>
              </a:r>
              <a:endParaRPr b="0" lang="en-US" sz="830" spc="-1" strike="noStrike">
                <a:latin typeface="Arial"/>
              </a:endParaRPr>
            </a:p>
          </p:txBody>
        </p:sp>
        <p:sp>
          <p:nvSpPr>
            <p:cNvPr id="716" name="CustomShape 15"/>
            <p:cNvSpPr/>
            <p:nvPr/>
          </p:nvSpPr>
          <p:spPr>
            <a:xfrm>
              <a:off x="6929640" y="4337280"/>
              <a:ext cx="1275840" cy="231120"/>
            </a:xfrm>
            <a:prstGeom prst="rect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ACS_Send</a:t>
              </a:r>
              <a:endParaRPr b="0" lang="en-US" sz="830" spc="-1" strike="noStrike">
                <a:latin typeface="Arial"/>
              </a:endParaRPr>
            </a:p>
          </p:txBody>
        </p:sp>
        <p:sp>
          <p:nvSpPr>
            <p:cNvPr id="717" name="CustomShape 16"/>
            <p:cNvSpPr/>
            <p:nvPr/>
          </p:nvSpPr>
          <p:spPr>
            <a:xfrm>
              <a:off x="7048080" y="3236760"/>
              <a:ext cx="891000" cy="558000"/>
            </a:xfrm>
            <a:prstGeom prst="flowChartDecision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680" spc="-1" strike="noStrike">
                  <a:solidFill>
                    <a:srgbClr val="000000"/>
                  </a:solidFill>
                  <a:latin typeface="Calibri"/>
                  <a:ea typeface="Arial"/>
                </a:rPr>
                <a:t>Check In_Flight</a:t>
              </a:r>
              <a:endParaRPr b="0" lang="en-US" sz="680" spc="-1" strike="noStrike">
                <a:latin typeface="Arial"/>
              </a:endParaRPr>
            </a:p>
          </p:txBody>
        </p:sp>
        <p:sp>
          <p:nvSpPr>
            <p:cNvPr id="718" name="CustomShape 17"/>
            <p:cNvSpPr/>
            <p:nvPr/>
          </p:nvSpPr>
          <p:spPr>
            <a:xfrm>
              <a:off x="8568000" y="3638880"/>
              <a:ext cx="1144800" cy="199080"/>
            </a:xfrm>
            <a:prstGeom prst="flowChartProcess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750" spc="-1" strike="noStrike">
                  <a:solidFill>
                    <a:srgbClr val="000000"/>
                  </a:solidFill>
                  <a:latin typeface="Calibri"/>
                  <a:ea typeface="Arial"/>
                </a:rPr>
                <a:t>Disable Timer Interrupts</a:t>
              </a:r>
              <a:endParaRPr b="0" lang="en-US" sz="750" spc="-1" strike="noStrike">
                <a:latin typeface="Arial"/>
              </a:endParaRPr>
            </a:p>
          </p:txBody>
        </p:sp>
        <p:sp>
          <p:nvSpPr>
            <p:cNvPr id="719" name="CustomShape 18"/>
            <p:cNvSpPr/>
            <p:nvPr/>
          </p:nvSpPr>
          <p:spPr>
            <a:xfrm>
              <a:off x="8493120" y="3994560"/>
              <a:ext cx="1373400" cy="342720"/>
            </a:xfrm>
            <a:prstGeom prst="flowChartTerminator">
              <a:avLst/>
            </a:prstGeom>
            <a:solidFill>
              <a:srgbClr val="dbe5f1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  <a:spcAft>
                  <a:spcPts val="751"/>
                </a:spcAft>
              </a:pPr>
              <a:r>
                <a:rPr b="0" lang="en-US" sz="830" spc="-1" strike="noStrike">
                  <a:solidFill>
                    <a:srgbClr val="000000"/>
                  </a:solidFill>
                  <a:latin typeface="Calibri"/>
                  <a:ea typeface="Arial"/>
                </a:rPr>
                <a:t>RETURN TO MAIN MENU</a:t>
              </a:r>
              <a:endParaRPr b="0" lang="en-US" sz="830" spc="-1" strike="noStrike">
                <a:latin typeface="Arial"/>
              </a:endParaRPr>
            </a:p>
          </p:txBody>
        </p:sp>
        <p:sp>
          <p:nvSpPr>
            <p:cNvPr id="720" name="CustomShape 19"/>
            <p:cNvSpPr/>
            <p:nvPr/>
          </p:nvSpPr>
          <p:spPr>
            <a:xfrm>
              <a:off x="7459920" y="228132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20"/>
            <p:cNvSpPr/>
            <p:nvPr/>
          </p:nvSpPr>
          <p:spPr>
            <a:xfrm>
              <a:off x="7459920" y="267552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21"/>
            <p:cNvSpPr/>
            <p:nvPr/>
          </p:nvSpPr>
          <p:spPr>
            <a:xfrm>
              <a:off x="7459920" y="307728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22"/>
            <p:cNvSpPr/>
            <p:nvPr/>
          </p:nvSpPr>
          <p:spPr>
            <a:xfrm>
              <a:off x="7459920" y="378684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23"/>
            <p:cNvSpPr/>
            <p:nvPr/>
          </p:nvSpPr>
          <p:spPr>
            <a:xfrm>
              <a:off x="7459920" y="417924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24"/>
            <p:cNvSpPr/>
            <p:nvPr/>
          </p:nvSpPr>
          <p:spPr>
            <a:xfrm>
              <a:off x="9099000" y="383832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25"/>
            <p:cNvSpPr/>
            <p:nvPr/>
          </p:nvSpPr>
          <p:spPr>
            <a:xfrm>
              <a:off x="9099000" y="3494520"/>
              <a:ext cx="67680" cy="159120"/>
            </a:xfrm>
            <a:prstGeom prst="downArrow">
              <a:avLst>
                <a:gd name="adj1" fmla="val 50000"/>
                <a:gd name="adj2" fmla="val 58566"/>
              </a:avLst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26"/>
            <p:cNvSpPr/>
            <p:nvPr/>
          </p:nvSpPr>
          <p:spPr>
            <a:xfrm>
              <a:off x="7931160" y="3502440"/>
              <a:ext cx="1227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" dur="indefinite" restart="never" nodeType="tmRoot">
          <p:childTnLst>
            <p:seq>
              <p:cTn id="15" dur="indefinite" nodeType="mainSeq">
                <p:childTnLst>
                  <p:par>
                    <p:cTn id="16" nodeType="clickEffect" fill="hold">
                      <p:stCondLst>
                        <p:cond delay="indefinite"/>
                      </p:stCondLst>
                      <p:childTnLst>
                        <p:par>
                          <p:cTn id="1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nodeType="clickEffect" fill="hold">
                      <p:stCondLst>
                        <p:cond delay="indefinite"/>
                      </p:stCondLst>
                      <p:childTnLst>
                        <p:par>
                          <p:cTn id="2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nodeType="clickEffect" fill="hold">
                      <p:stCondLst>
                        <p:cond delay="indefinite"/>
                      </p:stCondLst>
                      <p:childTnLst>
                        <p:par>
                          <p:cTn id="25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nodeType="clickEffect" fill="hold">
                      <p:stCondLst>
                        <p:cond delay="indefinite"/>
                      </p:stCondLst>
                      <p:childTnLst>
                        <p:par>
                          <p:cTn id="29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nodeType="clickEffect" fill="hold">
                      <p:stCondLst>
                        <p:cond delay="indefinite"/>
                      </p:stCondLst>
                      <p:childTnLst>
                        <p:par>
                          <p:cTn id="33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nodeType="clickEffect" fill="hold">
                      <p:stCondLst>
                        <p:cond delay="indefinite"/>
                      </p:stCondLst>
                      <p:childTnLst>
                        <p:par>
                          <p:cTn id="37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nodeType="clickEffect" fill="hold">
                      <p:stCondLst>
                        <p:cond delay="indefinite"/>
                      </p:stCondLst>
                      <p:childTnLst>
                        <p:par>
                          <p:cTn id="41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487080" y="57240"/>
            <a:ext cx="734328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685800"/>
                <a:tab algn="l" pos="1371600"/>
                <a:tab algn="l" pos="2057400"/>
                <a:tab algn="l" pos="2743200"/>
                <a:tab algn="l" pos="3429000"/>
                <a:tab algn="l" pos="4114800"/>
                <a:tab algn="l" pos="4800600"/>
                <a:tab algn="l" pos="5486400"/>
                <a:tab algn="l" pos="6172200"/>
                <a:tab algn="l" pos="6858000"/>
                <a:tab algn="l" pos="754380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MS Gothic"/>
              </a:rPr>
              <a:t>Ground Command Abort Sequences</a:t>
            </a:r>
            <a:endParaRPr b="0" lang="en-US" sz="3300" spc="-1" strike="noStrike">
              <a:latin typeface="Arial"/>
            </a:endParaRPr>
          </a:p>
        </p:txBody>
      </p:sp>
      <p:graphicFrame>
        <p:nvGraphicFramePr>
          <p:cNvPr id="729" name="Table 2"/>
          <p:cNvGraphicFramePr/>
          <p:nvPr/>
        </p:nvGraphicFramePr>
        <p:xfrm>
          <a:off x="1257480" y="914400"/>
          <a:ext cx="6573240" cy="4353840"/>
        </p:xfrm>
        <a:graphic>
          <a:graphicData uri="http://schemas.openxmlformats.org/drawingml/2006/table">
            <a:tbl>
              <a:tblPr/>
              <a:tblGrid>
                <a:gridCol w="1578600"/>
                <a:gridCol w="1108440"/>
                <a:gridCol w="1749960"/>
                <a:gridCol w="1460880"/>
                <a:gridCol w="675360"/>
              </a:tblGrid>
              <a:tr h="62172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Command/Auto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Command Pressed/Reason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Effect on Engine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Effect on controller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Effect on ACS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solidFill>
                      <a:srgbClr val="a5a5a5"/>
                    </a:solidFill>
                  </a:tcPr>
                </a:tc>
              </a:tr>
              <a:tr h="46044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Emergency shutdown/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D/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Full shut off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None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Shutoff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</a:tr>
              <a:tr h="38664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 </a:t>
                      </a: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Engine Idle/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C/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Idle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none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Off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  <a:tr h="62172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Z toggle/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Z/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No change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Z controller removed, no effect on GNC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Stays 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</a:tr>
              <a:tr h="73692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Abort/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A/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RPM fixed to value corresponding to thrust just below weight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Z-off, GNC is 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ACS is 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  <a:tr h="62172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/D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Angle exceeded&gt; +/-15degree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Full shut off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None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Shutoff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</a:tr>
              <a:tr h="28188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/A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Altitude &gt; 6 m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RPM fixed to value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Z-off, GNC is 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Acs is 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  <a:tr h="62280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/D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time exceeded&gt; t secs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Full shut off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None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Shutoff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solidFill>
                      <a:srgbClr val="b8cce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1486080" y="0"/>
            <a:ext cx="617184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685800"/>
                <a:tab algn="l" pos="1371600"/>
                <a:tab algn="l" pos="2057400"/>
                <a:tab algn="l" pos="2743200"/>
                <a:tab algn="l" pos="3429000"/>
                <a:tab algn="l" pos="4114800"/>
                <a:tab algn="l" pos="4800600"/>
                <a:tab algn="l" pos="5486400"/>
                <a:tab algn="l" pos="6172200"/>
                <a:tab algn="l" pos="6858000"/>
                <a:tab algn="l" pos="754380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  <a:ea typeface="MS Gothic"/>
              </a:rPr>
              <a:t>Fault Probabilities and Scenarios</a:t>
            </a:r>
            <a:endParaRPr b="0" lang="en-US" sz="3300" spc="-1" strike="noStrike">
              <a:latin typeface="Arial"/>
            </a:endParaRPr>
          </a:p>
        </p:txBody>
      </p:sp>
      <p:graphicFrame>
        <p:nvGraphicFramePr>
          <p:cNvPr id="731" name="Table 2"/>
          <p:cNvGraphicFramePr/>
          <p:nvPr/>
        </p:nvGraphicFramePr>
        <p:xfrm>
          <a:off x="1257480" y="857160"/>
          <a:ext cx="6630120" cy="4128480"/>
        </p:xfrm>
        <a:graphic>
          <a:graphicData uri="http://schemas.openxmlformats.org/drawingml/2006/table">
            <a:tbl>
              <a:tblPr/>
              <a:tblGrid>
                <a:gridCol w="1490400"/>
                <a:gridCol w="2381040"/>
                <a:gridCol w="1851120"/>
                <a:gridCol w="907560"/>
              </a:tblGrid>
              <a:tr h="35388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Scenarios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Reason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Problems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Abort Sequence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solidFill>
                      <a:srgbClr val="a5a5a5"/>
                    </a:solidFill>
                  </a:tcPr>
                </a:tc>
              </a:tr>
              <a:tr h="21132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above 6 meters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Manual; engine keeps firing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Escapes net boundary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Abort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</a:tr>
              <a:tr h="21132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time &gt; t seconds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Manual; engine keeps firing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Overheating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Emergency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  <a:tr h="35388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Roll, Pitch &gt; +/-15 degrees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Wind; misfiring thrusters; altimeter misreading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Tips over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Emergency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</a:tr>
              <a:tr h="35388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Rabbit Dies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Electrical misfires; batteries die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Controls inputs; engine may still fire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Emergency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  <a:tr h="49644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Engine Fails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Air in fuel; electrical misfire; pump malfunction; dust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Coughs; fire damage; stalls completely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Abort or Emergency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</a:tr>
              <a:tr h="35388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Altitude Control System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Batteries die; wires disconnect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Stabilizing thrusters won't work properly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Abort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  <a:tr h="21132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Z-controller Fails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Altimeter misreading; disconnection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Begins rotating irrationally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Abort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</a:tr>
              <a:tr h="35388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Ground Comp Malfunctions/Dies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Battery; Bluetooth malfunction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Craft is running on auto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No sequence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  <a:tr h="49644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Power Fails Non-uniformly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Batteries die; wires disconnect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See Rabbit, Engine, Controller dies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Abort or Emergency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lnB w="6480">
                      <a:solidFill>
                        <a:srgbClr val="ffffff"/>
                      </a:solidFill>
                    </a:lnB>
                    <a:solidFill>
                      <a:srgbClr val="b8cce4"/>
                    </a:solidFill>
                  </a:tcPr>
                </a:tc>
              </a:tr>
              <a:tr h="496440"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1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Power Fails Uniformly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Batteries die; wires disconnect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Machine drops to ground as engine stops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R w="648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solidFill>
                      <a:srgbClr val="dbe5f1"/>
                    </a:solidFill>
                  </a:tcPr>
                </a:tc>
                <a:tc>
                  <a:txBody>
                    <a:bodyPr lIns="68400" rIns="68400" tIns="34200" bIns="34200" anchor="ctr">
                      <a:noAutofit/>
                    </a:bodyPr>
                    <a:p>
                      <a:pPr algn="ctr">
                        <a:lnSpc>
                          <a:spcPct val="102000"/>
                        </a:lnSpc>
                        <a:tabLst>
                          <a:tab algn="l" pos="0"/>
                        </a:tabLst>
                      </a:pPr>
                      <a:r>
                        <a:rPr b="0" lang="en-US" sz="1100" spc="-1" strike="noStrike">
                          <a:solidFill>
                            <a:srgbClr val="000000"/>
                          </a:solidFill>
                          <a:latin typeface="Calibri"/>
                          <a:ea typeface="MS Gothic"/>
                        </a:rPr>
                        <a:t>Flight Abort or Emergency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marL="68400" marR="68400">
                    <a:lnL w="6480">
                      <a:solidFill>
                        <a:srgbClr val="ffffff"/>
                      </a:solidFill>
                    </a:lnL>
                    <a:lnT w="6480">
                      <a:solidFill>
                        <a:srgbClr val="ffffff"/>
                      </a:solidFill>
                    </a:lnT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218880" y="1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Software Requirements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595959"/>
                </a:solidFill>
                <a:latin typeface="Arial"/>
                <a:ea typeface="Arial"/>
              </a:rPr>
              <a:t>TBD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extShape 1"/>
          <p:cNvSpPr txBox="1"/>
          <p:nvPr/>
        </p:nvSpPr>
        <p:spPr>
          <a:xfrm>
            <a:off x="302760" y="50760"/>
            <a:ext cx="8520120" cy="74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Abort and Mission Variables would be programmed into onboard Avionics prior to flight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3" name="Picture 3" descr=""/>
          <p:cNvPicPr/>
          <p:nvPr/>
        </p:nvPicPr>
        <p:blipFill>
          <a:blip r:embed="rId1"/>
          <a:stretch/>
        </p:blipFill>
        <p:spPr>
          <a:xfrm>
            <a:off x="3296880" y="1143000"/>
            <a:ext cx="2532240" cy="320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extShape 1"/>
          <p:cNvSpPr txBox="1"/>
          <p:nvPr/>
        </p:nvSpPr>
        <p:spPr>
          <a:xfrm>
            <a:off x="302760" y="50760"/>
            <a:ext cx="8520120" cy="74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Show a simple integration and build and test flow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(Michael)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5" name="Picture 2" descr=""/>
          <p:cNvPicPr/>
          <p:nvPr/>
        </p:nvPicPr>
        <p:blipFill>
          <a:blip r:embed="rId1"/>
          <a:stretch/>
        </p:blipFill>
        <p:spPr>
          <a:xfrm>
            <a:off x="1635840" y="1194120"/>
            <a:ext cx="5265360" cy="394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302760" y="50760"/>
            <a:ext cx="8520120" cy="747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Need to identify key risk areas and show we are mitigating them </a:t>
            </a:r>
            <a:r>
              <a:rPr b="0" lang="en-US" sz="2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(Daniel/Nikita/Dave et al)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7" name="Picture 3" descr=""/>
          <p:cNvPicPr/>
          <p:nvPr/>
        </p:nvPicPr>
        <p:blipFill>
          <a:blip r:embed="rId1"/>
          <a:stretch/>
        </p:blipFill>
        <p:spPr>
          <a:xfrm>
            <a:off x="1143000" y="1164240"/>
            <a:ext cx="5305320" cy="397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18880" y="18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System Architecture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(Dave b)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CONOPS 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Full Systems Functional Layout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GNC System functional Layout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ACS System functional layout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TVC System Functional Layout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S/W Flow diagram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Power System Functional Layout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90000"/>
              </a:lnSpc>
              <a:buClr>
                <a:srgbClr val="595959"/>
              </a:buClr>
              <a:buFont typeface="Arial"/>
              <a:buChar char="●"/>
            </a:pPr>
            <a:r>
              <a:rPr b="0" i="1" lang="en-US" sz="2100" spc="-1" strike="noStrike">
                <a:solidFill>
                  <a:srgbClr val="ff0000"/>
                </a:solidFill>
                <a:latin typeface="Arial"/>
                <a:ea typeface="Arial"/>
              </a:rPr>
              <a:t>Must combine the following charts into something that is consistent with each other, and makes it easy to trace from hardware, to function etc.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628560" y="100080"/>
            <a:ext cx="7886520" cy="340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24000"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CONOPS for Flight Competition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(Daniel/Thanh et al)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Picture 13" descr=""/>
          <p:cNvPicPr/>
          <p:nvPr/>
        </p:nvPicPr>
        <p:blipFill>
          <a:blip r:embed="rId1"/>
          <a:stretch/>
        </p:blipFill>
        <p:spPr>
          <a:xfrm>
            <a:off x="1414440" y="1617120"/>
            <a:ext cx="6078960" cy="2216160"/>
          </a:xfrm>
          <a:prstGeom prst="rect">
            <a:avLst/>
          </a:prstGeom>
          <a:ln>
            <a:noFill/>
          </a:ln>
        </p:spPr>
      </p:pic>
      <p:pic>
        <p:nvPicPr>
          <p:cNvPr id="261" name="Picture 7" descr=""/>
          <p:cNvPicPr/>
          <p:nvPr/>
        </p:nvPicPr>
        <p:blipFill>
          <a:blip r:embed="rId2"/>
          <a:srcRect l="55525" t="29438" r="0" b="37197"/>
          <a:stretch/>
        </p:blipFill>
        <p:spPr>
          <a:xfrm>
            <a:off x="6261480" y="2933280"/>
            <a:ext cx="1221480" cy="360720"/>
          </a:xfrm>
          <a:prstGeom prst="rect">
            <a:avLst/>
          </a:prstGeom>
          <a:ln>
            <a:noFill/>
          </a:ln>
        </p:spPr>
      </p:pic>
      <p:pic>
        <p:nvPicPr>
          <p:cNvPr id="262" name="Picture 3" descr=""/>
          <p:cNvPicPr/>
          <p:nvPr/>
        </p:nvPicPr>
        <p:blipFill>
          <a:blip r:embed="rId3"/>
          <a:srcRect l="51443" t="6159" r="0" b="51995"/>
          <a:stretch/>
        </p:blipFill>
        <p:spPr>
          <a:xfrm>
            <a:off x="1510560" y="4106880"/>
            <a:ext cx="1559520" cy="897840"/>
          </a:xfrm>
          <a:prstGeom prst="rect">
            <a:avLst/>
          </a:prstGeom>
          <a:ln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271080" y="3854880"/>
            <a:ext cx="37350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RC Airplane Pits: LEAPFROG Fueling and Pre-Flight C/O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64" name="Picture 6" descr=""/>
          <p:cNvPicPr/>
          <p:nvPr/>
        </p:nvPicPr>
        <p:blipFill>
          <a:blip r:embed="rId4"/>
          <a:stretch/>
        </p:blipFill>
        <p:spPr>
          <a:xfrm>
            <a:off x="3183480" y="4114080"/>
            <a:ext cx="1285560" cy="897840"/>
          </a:xfrm>
          <a:prstGeom prst="rect">
            <a:avLst/>
          </a:prstGeom>
          <a:ln>
            <a:noFill/>
          </a:ln>
        </p:spPr>
      </p:pic>
      <p:pic>
        <p:nvPicPr>
          <p:cNvPr id="265" name="Picture 9" descr=""/>
          <p:cNvPicPr/>
          <p:nvPr/>
        </p:nvPicPr>
        <p:blipFill>
          <a:blip r:embed="rId5"/>
          <a:stretch/>
        </p:blipFill>
        <p:spPr>
          <a:xfrm>
            <a:off x="378720" y="1326960"/>
            <a:ext cx="499680" cy="49968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7483320" y="2171520"/>
            <a:ext cx="175680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RC Field supports Audience Member Viewing Stands for public involvement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267" name="Picture 17" descr=""/>
          <p:cNvPicPr/>
          <p:nvPr/>
        </p:nvPicPr>
        <p:blipFill>
          <a:blip r:embed="rId6"/>
          <a:stretch/>
        </p:blipFill>
        <p:spPr>
          <a:xfrm>
            <a:off x="135000" y="4106880"/>
            <a:ext cx="1229040" cy="922680"/>
          </a:xfrm>
          <a:prstGeom prst="rect">
            <a:avLst/>
          </a:prstGeom>
          <a:ln>
            <a:noFill/>
          </a:ln>
        </p:spPr>
      </p:pic>
      <p:sp>
        <p:nvSpPr>
          <p:cNvPr id="268" name="CustomShape 4"/>
          <p:cNvSpPr/>
          <p:nvPr/>
        </p:nvSpPr>
        <p:spPr>
          <a:xfrm>
            <a:off x="78480" y="861480"/>
            <a:ext cx="21531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LEAPFROG Operations Center:</a:t>
            </a:r>
            <a:endParaRPr b="0" lang="en-US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Up to 500 meter range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69" name="CustomShape 5"/>
          <p:cNvSpPr/>
          <p:nvPr/>
        </p:nvSpPr>
        <p:spPr>
          <a:xfrm flipV="1" rot="16200000">
            <a:off x="-18360" y="1974600"/>
            <a:ext cx="1044720" cy="249840"/>
          </a:xfrm>
          <a:prstGeom prst="bentConnector4">
            <a:avLst>
              <a:gd name="adj1" fmla="val 38037"/>
              <a:gd name="adj2" fmla="val 168571"/>
            </a:avLst>
          </a:prstGeom>
          <a:noFill/>
          <a:ln>
            <a:solidFill>
              <a:srgbClr val="fea83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Picture 12" descr=""/>
          <p:cNvPicPr/>
          <p:nvPr/>
        </p:nvPicPr>
        <p:blipFill>
          <a:blip r:embed="rId7"/>
          <a:stretch/>
        </p:blipFill>
        <p:spPr>
          <a:xfrm>
            <a:off x="-12600" y="2176920"/>
            <a:ext cx="1426680" cy="1246320"/>
          </a:xfrm>
          <a:prstGeom prst="rect">
            <a:avLst/>
          </a:prstGeom>
          <a:ln>
            <a:noFill/>
          </a:ln>
        </p:spPr>
      </p:pic>
      <p:sp>
        <p:nvSpPr>
          <p:cNvPr id="271" name="CustomShape 6"/>
          <p:cNvSpPr/>
          <p:nvPr/>
        </p:nvSpPr>
        <p:spPr>
          <a:xfrm>
            <a:off x="173160" y="1773000"/>
            <a:ext cx="14688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Wireless signal booster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72" name="CustomShape 7"/>
          <p:cNvSpPr/>
          <p:nvPr/>
        </p:nvSpPr>
        <p:spPr>
          <a:xfrm>
            <a:off x="329040" y="3417120"/>
            <a:ext cx="100260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Laptop Control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73" name="Picture 25" descr=""/>
          <p:cNvPicPr/>
          <p:nvPr/>
        </p:nvPicPr>
        <p:blipFill>
          <a:blip r:embed="rId8"/>
          <a:srcRect l="55412" t="24971" r="21792" b="53155"/>
          <a:stretch/>
        </p:blipFill>
        <p:spPr>
          <a:xfrm>
            <a:off x="3761280" y="2232000"/>
            <a:ext cx="1385640" cy="484560"/>
          </a:xfrm>
          <a:prstGeom prst="rect">
            <a:avLst/>
          </a:prstGeom>
          <a:ln>
            <a:noFill/>
          </a:ln>
        </p:spPr>
      </p:pic>
      <p:pic>
        <p:nvPicPr>
          <p:cNvPr id="274" name="Picture 24" descr=""/>
          <p:cNvPicPr/>
          <p:nvPr/>
        </p:nvPicPr>
        <p:blipFill>
          <a:blip r:embed="rId9"/>
          <a:srcRect l="0" t="8280" r="0" b="41693"/>
          <a:stretch/>
        </p:blipFill>
        <p:spPr>
          <a:xfrm rot="280200">
            <a:off x="4180680" y="2341800"/>
            <a:ext cx="546120" cy="363240"/>
          </a:xfrm>
          <a:prstGeom prst="rect">
            <a:avLst/>
          </a:prstGeom>
          <a:ln>
            <a:noFill/>
          </a:ln>
        </p:spPr>
      </p:pic>
      <p:sp>
        <p:nvSpPr>
          <p:cNvPr id="275" name="CustomShape 8"/>
          <p:cNvSpPr/>
          <p:nvPr/>
        </p:nvSpPr>
        <p:spPr>
          <a:xfrm>
            <a:off x="1710360" y="3523320"/>
            <a:ext cx="934200" cy="11556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9"/>
          <p:cNvSpPr/>
          <p:nvPr/>
        </p:nvSpPr>
        <p:spPr>
          <a:xfrm>
            <a:off x="6293880" y="3409560"/>
            <a:ext cx="934200" cy="115560"/>
          </a:xfrm>
          <a:prstGeom prst="ellipse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0"/>
          <p:cNvSpPr/>
          <p:nvPr/>
        </p:nvSpPr>
        <p:spPr>
          <a:xfrm>
            <a:off x="2795760" y="1647360"/>
            <a:ext cx="28785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RC Airfield provides T/O and Landing Sites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78" name="CustomShape 11"/>
          <p:cNvSpPr/>
          <p:nvPr/>
        </p:nvSpPr>
        <p:spPr>
          <a:xfrm>
            <a:off x="3747600" y="3569040"/>
            <a:ext cx="22795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Competition Field uses RC Fields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79" name="CustomShape 12"/>
          <p:cNvSpPr/>
          <p:nvPr/>
        </p:nvSpPr>
        <p:spPr>
          <a:xfrm>
            <a:off x="4308120" y="806400"/>
            <a:ext cx="17568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Possible Competition Metrics: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0" name="CustomShape 13"/>
          <p:cNvSpPr/>
          <p:nvPr/>
        </p:nvSpPr>
        <p:spPr>
          <a:xfrm>
            <a:off x="5051880" y="1004400"/>
            <a:ext cx="17568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Flight Time</a:t>
            </a:r>
            <a:endParaRPr b="0" lang="en-US" sz="105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Stability and Hold</a:t>
            </a:r>
            <a:endParaRPr b="0" lang="en-US" sz="105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Navigation Precision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1" name="CustomShape 14"/>
          <p:cNvSpPr/>
          <p:nvPr/>
        </p:nvSpPr>
        <p:spPr>
          <a:xfrm>
            <a:off x="6487200" y="887040"/>
            <a:ext cx="1991880" cy="88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Fuel Useage</a:t>
            </a:r>
            <a:endParaRPr b="0" lang="en-US" sz="105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Multi-Hop Translation</a:t>
            </a:r>
            <a:endParaRPr b="0" lang="en-US" sz="105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Various Guidance Challenges</a:t>
            </a:r>
            <a:endParaRPr b="0" lang="en-US" sz="1050" spc="-1" strike="noStrike">
              <a:latin typeface="Arial"/>
            </a:endParaRPr>
          </a:p>
          <a:p>
            <a:pPr marL="214200" indent="-213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Etc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2" name="CustomShape 15"/>
          <p:cNvSpPr/>
          <p:nvPr/>
        </p:nvSpPr>
        <p:spPr>
          <a:xfrm>
            <a:off x="6487200" y="3801960"/>
            <a:ext cx="273384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050" spc="-1" strike="noStrike">
                <a:solidFill>
                  <a:srgbClr val="000000"/>
                </a:solidFill>
                <a:latin typeface="Arial"/>
                <a:ea typeface="Arial"/>
              </a:rPr>
              <a:t>LEAPFROG Sets up PostFlight Assessment and Scoring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283" name="CustomShape 16"/>
          <p:cNvSpPr/>
          <p:nvPr/>
        </p:nvSpPr>
        <p:spPr>
          <a:xfrm flipH="1">
            <a:off x="7227720" y="2523600"/>
            <a:ext cx="25452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ea83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7"/>
          <p:cNvSpPr/>
          <p:nvPr/>
        </p:nvSpPr>
        <p:spPr>
          <a:xfrm flipH="1">
            <a:off x="5682240" y="2540880"/>
            <a:ext cx="1799640" cy="54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ea839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3" descr=""/>
          <p:cNvPicPr/>
          <p:nvPr/>
        </p:nvPicPr>
        <p:blipFill>
          <a:blip r:embed="rId1"/>
          <a:srcRect l="565" t="0" r="1279" b="0"/>
          <a:stretch/>
        </p:blipFill>
        <p:spPr>
          <a:xfrm>
            <a:off x="814320" y="288720"/>
            <a:ext cx="7515000" cy="4854600"/>
          </a:xfrm>
          <a:prstGeom prst="rect">
            <a:avLst/>
          </a:prstGeom>
          <a:ln>
            <a:noFill/>
          </a:ln>
        </p:spPr>
      </p:pic>
      <p:sp>
        <p:nvSpPr>
          <p:cNvPr id="286" name="TextShape 1"/>
          <p:cNvSpPr txBox="1"/>
          <p:nvPr/>
        </p:nvSpPr>
        <p:spPr>
          <a:xfrm>
            <a:off x="204480" y="1800"/>
            <a:ext cx="8520120" cy="369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System Block Diagram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3677</TotalTime>
  <Application>LibreOffice/6.4.6.2$Linux_X86_64 LibreOffice_project/40$Build-2</Application>
  <Words>2360</Words>
  <Paragraphs>490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David Barnhart</dc:creator>
  <dc:description/>
  <dc:language>en-US</dc:language>
  <cp:lastModifiedBy/>
  <cp:lastPrinted>2020-10-13T22:56:27Z</cp:lastPrinted>
  <dcterms:modified xsi:type="dcterms:W3CDTF">2020-11-10T17:12:37Z</dcterms:modified>
  <cp:revision>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20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62</vt:i4>
  </property>
</Properties>
</file>